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9144000"/>
  <p:notesSz cx="6858000" cy="9144000"/>
  <p:embeddedFontLst>
    <p:embeddedFont>
      <p:font typeface="Lato"/>
      <p:regular r:id="rId34"/>
      <p:bold r:id="rId35"/>
      <p:italic r:id="rId36"/>
      <p:boldItalic r:id="rId37"/>
    </p:embeddedFont>
    <p:embeddedFont>
      <p:font typeface="Roboto Mon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2" roundtripDataSignature="AMtx7mhEeELGSRopglT9GfskDOqvQD0R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72428EA-C416-4E8F-A9D5-A6C93646D2F1}">
  <a:tblStyle styleId="{172428EA-C416-4E8F-A9D5-A6C93646D2F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Mono-italic.fntdata"/><Relationship Id="rId20" Type="http://schemas.openxmlformats.org/officeDocument/2006/relationships/slide" Target="slides/slide15.xml"/><Relationship Id="rId42" Type="http://customschemas.google.com/relationships/presentationmetadata" Target="metadata"/><Relationship Id="rId41" Type="http://schemas.openxmlformats.org/officeDocument/2006/relationships/font" Target="fonts/RobotoMon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39" Type="http://schemas.openxmlformats.org/officeDocument/2006/relationships/font" Target="fonts/RobotoMono-bold.fntdata"/><Relationship Id="rId16" Type="http://schemas.openxmlformats.org/officeDocument/2006/relationships/slide" Target="slides/slide11.xml"/><Relationship Id="rId38" Type="http://schemas.openxmlformats.org/officeDocument/2006/relationships/font" Target="fonts/RobotoMon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bb80078c6b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Để đảm bảo hệ thống không bị mất vốn khi giá ETH giảm, chúng em sử dụng chỉ số </a:t>
            </a:r>
            <a:r>
              <a:rPr b="1" lang="en-US" sz="1100">
                <a:latin typeface="Arial"/>
                <a:ea typeface="Arial"/>
                <a:cs typeface="Arial"/>
                <a:sym typeface="Arial"/>
              </a:rPr>
              <a:t>Health Factor (HF)</a:t>
            </a:r>
            <a:r>
              <a:rPr lang="en-US" sz="1100">
                <a:latin typeface="Arial"/>
                <a:ea typeface="Arial"/>
                <a:cs typeface="Arial"/>
                <a:sym typeface="Arial"/>
              </a:rPr>
              <a:t>. Đây được coi là 'thanh máu' của khoản vay. Hệ thống sẽ liên tục tính toán HF dựa trên giá trị tài sản thế chấp thực tế từ Oracle so với dư nợ. Khi HF lớn hơn 1, vị thế của bạn hoàn toàn an toàn. Tuy nhiên, ngay khi HF rơi xuống dưới ngưỡng 1.0, hệ thống sẽ mở quyền cho phép bất kỳ bên thứ ba nào tham gia thanh lý để thu hồi nợ cho giao thức</a:t>
            </a:r>
            <a:endParaRPr/>
          </a:p>
        </p:txBody>
      </p:sp>
      <p:sp>
        <p:nvSpPr>
          <p:cNvPr id="136" name="Google Shape;136;g3bb80078c6b_0_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bb80078c6b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Thanh lý là cơ chế bảo vệ cuối cùng của hệ thống. Khi một vị thế có HF &lt; 1.0, người thanh lý (Liquidator) sẽ trả nợ thay cho người vay bằng token MCK. Để đổi lại rủi ro và công sức, người thanh lý sẽ nhận được lượng ETH thế chấp tương ứng cộng với </a:t>
            </a:r>
            <a:r>
              <a:rPr b="1" lang="en-US" sz="1100">
                <a:latin typeface="Arial"/>
                <a:ea typeface="Arial"/>
                <a:cs typeface="Arial"/>
                <a:sym typeface="Arial"/>
              </a:rPr>
              <a:t>10% phí thưởng (Bonus)</a:t>
            </a:r>
            <a:r>
              <a:rPr lang="en-US" sz="1100">
                <a:latin typeface="Arial"/>
                <a:ea typeface="Arial"/>
                <a:cs typeface="Arial"/>
                <a:sym typeface="Arial"/>
              </a:rPr>
              <a:t>. Điều này tạo ra một thị trường tự do thúc đẩy các bên tham gia bảo vệ sự ổn định của giao thức mà không cần sự can thiệp thủ công từ quản trị viên."</a:t>
            </a:r>
            <a:endParaRPr/>
          </a:p>
        </p:txBody>
      </p:sp>
      <p:sp>
        <p:nvSpPr>
          <p:cNvPr id="143" name="Google Shape;143;g3bb80078c6b_0_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bb80078c6b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3bb80078c6b_0_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Hệ thống được thiết kế theo mô hình phân lớp chặt chẽ, đảm bảo tính tách biệt giữa giao diện người dùng, logic xử lý và môi trường thực thi blockchain.</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1. Lớp Người dùng (User Layer)</a:t>
            </a:r>
            <a:endParaRPr b="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Hệ thống phục vụ ba nhóm đối tượng chính với các vai trò chuyên biệt:</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Borrower (Người vay):</a:t>
            </a:r>
            <a:r>
              <a:rPr lang="en-US" sz="1100">
                <a:latin typeface="Arial"/>
                <a:ea typeface="Arial"/>
                <a:cs typeface="Arial"/>
                <a:sym typeface="Arial"/>
              </a:rPr>
              <a:t> Sử dụng hệ thống để thế chấp tài sản và thực hiện các khoản vay.</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Supplier (Người cung cấp):</a:t>
            </a:r>
            <a:r>
              <a:rPr lang="en-US" sz="1100">
                <a:latin typeface="Arial"/>
                <a:ea typeface="Arial"/>
                <a:cs typeface="Arial"/>
                <a:sym typeface="Arial"/>
              </a:rPr>
              <a:t> Cung cấp thanh khoản vào bể chứa để nhận lãi suất.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Liquidator (Người thanh lý):</a:t>
            </a:r>
            <a:r>
              <a:rPr lang="en-US" sz="1100">
                <a:latin typeface="Arial"/>
                <a:ea typeface="Arial"/>
                <a:cs typeface="Arial"/>
                <a:sym typeface="Arial"/>
              </a:rPr>
              <a:t> Giám sát và thực hiện thanh lý các vị thế vay rủi ro để bảo vệ giao thức.</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2. Lớp Giao diện (Frontend Layer)</a:t>
            </a:r>
            <a:endParaRPr b="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Xây dựng trên nền tảng Nuxt 3, bao gồm các thành phần chính để tương tác với người dùng:</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Các trang chức năng:</a:t>
            </a:r>
            <a:r>
              <a:rPr lang="en-US" sz="1100">
                <a:latin typeface="Arial"/>
                <a:ea typeface="Arial"/>
                <a:cs typeface="Arial"/>
                <a:sym typeface="Arial"/>
              </a:rPr>
              <a:t> Dashboard (Tổng quan), Market (Thị trường), My Assets (Tài sản cá nhân) và Liquidation (Thanh lý).</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Tầng dịch vụ Ethers.js (Ethers.js Service Layer):</a:t>
            </a:r>
            <a:r>
              <a:rPr lang="en-US" sz="1100">
                <a:latin typeface="Arial"/>
                <a:ea typeface="Arial"/>
                <a:cs typeface="Arial"/>
                <a:sym typeface="Arial"/>
              </a:rPr>
              <a:t> Chứa các logic nghiệp vụ như </a:t>
            </a:r>
            <a:r>
              <a:rPr lang="en-US" sz="1100">
                <a:solidFill>
                  <a:srgbClr val="188038"/>
                </a:solidFill>
                <a:latin typeface="Roboto Mono"/>
                <a:ea typeface="Roboto Mono"/>
                <a:cs typeface="Roboto Mono"/>
                <a:sym typeface="Roboto Mono"/>
              </a:rPr>
              <a:t>lendingService.ts</a:t>
            </a:r>
            <a:r>
              <a:rPr lang="en-US" sz="1100">
                <a:latin typeface="Arial"/>
                <a:ea typeface="Arial"/>
                <a:cs typeface="Arial"/>
                <a:sym typeface="Arial"/>
              </a:rPr>
              <a:t> để xử lý giao dịch và </a:t>
            </a:r>
            <a:r>
              <a:rPr lang="en-US" sz="1100">
                <a:solidFill>
                  <a:srgbClr val="188038"/>
                </a:solidFill>
                <a:latin typeface="Roboto Mono"/>
                <a:ea typeface="Roboto Mono"/>
                <a:cs typeface="Roboto Mono"/>
                <a:sym typeface="Roboto Mono"/>
              </a:rPr>
              <a:t>useWeb3.ts</a:t>
            </a:r>
            <a:r>
              <a:rPr lang="en-US" sz="1100">
                <a:latin typeface="Arial"/>
                <a:ea typeface="Arial"/>
                <a:cs typeface="Arial"/>
                <a:sym typeface="Arial"/>
              </a:rPr>
              <a:t> (Composable) để quản lý kết nối ví.</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3. Tầng kết nối Ví MetaMask (MetaMask Wallet)</a:t>
            </a:r>
            <a:endParaRPr b="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Đóng vai trò là cầu nối trung gian giữa Frontend và Blockchain thông qua các cuộc gọi RPC:</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Provider:</a:t>
            </a:r>
            <a:r>
              <a:rPr lang="en-US" sz="1100">
                <a:latin typeface="Arial"/>
                <a:ea typeface="Arial"/>
                <a:cs typeface="Arial"/>
                <a:sym typeface="Arial"/>
              </a:rPr>
              <a:t> Sử dụng </a:t>
            </a:r>
            <a:r>
              <a:rPr lang="en-US" sz="1100">
                <a:solidFill>
                  <a:srgbClr val="188038"/>
                </a:solidFill>
                <a:latin typeface="Roboto Mono"/>
                <a:ea typeface="Roboto Mono"/>
                <a:cs typeface="Roboto Mono"/>
                <a:sym typeface="Roboto Mono"/>
              </a:rPr>
              <a:t>BrowserProvider</a:t>
            </a:r>
            <a:r>
              <a:rPr lang="en-US" sz="1100">
                <a:latin typeface="Arial"/>
                <a:ea typeface="Arial"/>
                <a:cs typeface="Arial"/>
                <a:sym typeface="Arial"/>
              </a:rPr>
              <a:t> để kết nối với mạng lưới.</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Signer:</a:t>
            </a:r>
            <a:r>
              <a:rPr lang="en-US" sz="1100">
                <a:latin typeface="Arial"/>
                <a:ea typeface="Arial"/>
                <a:cs typeface="Arial"/>
                <a:sym typeface="Arial"/>
              </a:rPr>
              <a:t> Đại diện cho tài khoản người dùng thực hiện ký duyệt các giao dịch.</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4. Lớp Blockchain (Blockchain Layer)</a:t>
            </a:r>
            <a:endParaRPr b="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Đây là trái tim của hệ thống, nơi lưu trữ dữ liệu và thực thi các logic hợp đồng thông minh:</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Smart Contract "LendingPool":</a:t>
            </a:r>
            <a:r>
              <a:rPr lang="en-US" sz="1100">
                <a:latin typeface="Arial"/>
                <a:ea typeface="Arial"/>
                <a:cs typeface="Arial"/>
                <a:sym typeface="Arial"/>
              </a:rPr>
              <a:t> Quản lý các hàm cốt lõi như </a:t>
            </a:r>
            <a:r>
              <a:rPr lang="en-US" sz="1100">
                <a:solidFill>
                  <a:srgbClr val="188038"/>
                </a:solidFill>
                <a:latin typeface="Roboto Mono"/>
                <a:ea typeface="Roboto Mono"/>
                <a:cs typeface="Roboto Mono"/>
                <a:sym typeface="Roboto Mono"/>
              </a:rPr>
              <a:t>deposit()</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borrow()</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repay()</a:t>
            </a:r>
            <a:r>
              <a:rPr lang="en-US" sz="1100">
                <a:latin typeface="Arial"/>
                <a:ea typeface="Arial"/>
                <a:cs typeface="Arial"/>
                <a:sym typeface="Arial"/>
              </a:rPr>
              <a:t>, và </a:t>
            </a:r>
            <a:r>
              <a:rPr lang="en-US" sz="1100">
                <a:solidFill>
                  <a:srgbClr val="188038"/>
                </a:solidFill>
                <a:latin typeface="Roboto Mono"/>
                <a:ea typeface="Roboto Mono"/>
                <a:cs typeface="Roboto Mono"/>
                <a:sym typeface="Roboto Mono"/>
              </a:rPr>
              <a:t>withdraw()</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Smart Contract "MockToken" (ERC20):</a:t>
            </a:r>
            <a:r>
              <a:rPr lang="en-US" sz="1100">
                <a:latin typeface="Arial"/>
                <a:ea typeface="Arial"/>
                <a:cs typeface="Arial"/>
                <a:sym typeface="Arial"/>
              </a:rPr>
              <a:t> Quản lý số dư tiền gửi (</a:t>
            </a:r>
            <a:r>
              <a:rPr lang="en-US" sz="1100">
                <a:solidFill>
                  <a:srgbClr val="188038"/>
                </a:solidFill>
                <a:latin typeface="Roboto Mono"/>
                <a:ea typeface="Roboto Mono"/>
                <a:cs typeface="Roboto Mono"/>
                <a:sym typeface="Roboto Mono"/>
              </a:rPr>
              <a:t>deposits</a:t>
            </a:r>
            <a:r>
              <a:rPr lang="en-US" sz="1100">
                <a:latin typeface="Arial"/>
                <a:ea typeface="Arial"/>
                <a:cs typeface="Arial"/>
                <a:sym typeface="Arial"/>
              </a:rPr>
              <a:t>), khoản vay (</a:t>
            </a:r>
            <a:r>
              <a:rPr lang="en-US" sz="1100">
                <a:solidFill>
                  <a:srgbClr val="188038"/>
                </a:solidFill>
                <a:latin typeface="Roboto Mono"/>
                <a:ea typeface="Roboto Mono"/>
                <a:cs typeface="Roboto Mono"/>
                <a:sym typeface="Roboto Mono"/>
              </a:rPr>
              <a:t>loans</a:t>
            </a:r>
            <a:r>
              <a:rPr lang="en-US" sz="1100">
                <a:latin typeface="Arial"/>
                <a:ea typeface="Arial"/>
                <a:cs typeface="Arial"/>
                <a:sym typeface="Arial"/>
              </a:rPr>
              <a:t>), token cung cấp (</a:t>
            </a:r>
            <a:r>
              <a:rPr lang="en-US" sz="1100">
                <a:solidFill>
                  <a:srgbClr val="188038"/>
                </a:solidFill>
                <a:latin typeface="Roboto Mono"/>
                <a:ea typeface="Roboto Mono"/>
                <a:cs typeface="Roboto Mono"/>
                <a:sym typeface="Roboto Mono"/>
              </a:rPr>
              <a:t>suppliedTokens</a:t>
            </a:r>
            <a:r>
              <a:rPr lang="en-US" sz="1100">
                <a:latin typeface="Arial"/>
                <a:ea typeface="Arial"/>
                <a:cs typeface="Arial"/>
                <a:sym typeface="Arial"/>
              </a:rPr>
              <a:t>), cùng các chỉ số lãi suất </a:t>
            </a:r>
            <a:r>
              <a:rPr lang="en-US" sz="1100">
                <a:solidFill>
                  <a:srgbClr val="188038"/>
                </a:solidFill>
                <a:latin typeface="Roboto Mono"/>
                <a:ea typeface="Roboto Mono"/>
                <a:cs typeface="Roboto Mono"/>
                <a:sym typeface="Roboto Mono"/>
              </a:rPr>
              <a:t>borrowIndex</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supplyIndex</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Môi trường thực thi:</a:t>
            </a:r>
            <a:r>
              <a:rPr lang="en-US" sz="1100">
                <a:latin typeface="Arial"/>
                <a:ea typeface="Arial"/>
                <a:cs typeface="Arial"/>
                <a:sym typeface="Arial"/>
              </a:rPr>
              <a:t> Chạy trên Ethereum Blockchain (giả lập qua Hardhat) với mạng Localhost (ChainID: 1337) và môi trường EVM.</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5. Lớp Quản trị (Admin Layer)</a:t>
            </a:r>
            <a:endParaRPr b="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Cung cấp các công cụ để điều hành và duy trì sự ổn định của giao thức:</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Các hàm quản trị (Admin Functions):</a:t>
            </a:r>
            <a:r>
              <a:rPr lang="en-US" sz="1100">
                <a:latin typeface="Arial"/>
                <a:ea typeface="Arial"/>
                <a:cs typeface="Arial"/>
                <a:sym typeface="Arial"/>
              </a:rPr>
              <a:t> bao gồm </a:t>
            </a:r>
            <a:r>
              <a:rPr lang="en-US" sz="1100">
                <a:solidFill>
                  <a:srgbClr val="188038"/>
                </a:solidFill>
                <a:latin typeface="Roboto Mono"/>
                <a:ea typeface="Roboto Mono"/>
                <a:cs typeface="Roboto Mono"/>
                <a:sym typeface="Roboto Mono"/>
              </a:rPr>
              <a:t>updatePrice()</a:t>
            </a:r>
            <a:r>
              <a:rPr lang="en-US" sz="1100">
                <a:latin typeface="Arial"/>
                <a:ea typeface="Arial"/>
                <a:cs typeface="Arial"/>
                <a:sym typeface="Arial"/>
              </a:rPr>
              <a:t> (cập nhật giá), </a:t>
            </a:r>
            <a:r>
              <a:rPr lang="en-US" sz="1100">
                <a:solidFill>
                  <a:srgbClr val="188038"/>
                </a:solidFill>
                <a:latin typeface="Roboto Mono"/>
                <a:ea typeface="Roboto Mono"/>
                <a:cs typeface="Roboto Mono"/>
                <a:sym typeface="Roboto Mono"/>
              </a:rPr>
              <a:t>setInterestParameters()</a:t>
            </a:r>
            <a:r>
              <a:rPr lang="en-US" sz="1100">
                <a:latin typeface="Arial"/>
                <a:ea typeface="Arial"/>
                <a:cs typeface="Arial"/>
                <a:sym typeface="Arial"/>
              </a:rPr>
              <a:t> (thiết lập tham số lãi suất), và </a:t>
            </a:r>
            <a:r>
              <a:rPr lang="en-US" sz="1100">
                <a:solidFill>
                  <a:srgbClr val="188038"/>
                </a:solidFill>
                <a:latin typeface="Roboto Mono"/>
                <a:ea typeface="Roboto Mono"/>
                <a:cs typeface="Roboto Mono"/>
                <a:sym typeface="Roboto Mono"/>
              </a:rPr>
              <a:t>fundPool()</a:t>
            </a:r>
            <a:r>
              <a:rPr lang="en-US" sz="1100">
                <a:latin typeface="Arial"/>
                <a:ea typeface="Arial"/>
                <a:cs typeface="Arial"/>
                <a:sym typeface="Arial"/>
              </a:rPr>
              <a:t> (nạp vốn cho pool).</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p:txBody>
      </p:sp>
      <p:sp>
        <p:nvSpPr>
          <p:cNvPr id="156" name="Google Shape;156;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Sơ đồ Use Case của hệ thống Lending DApp mô tả các tương tác giữa 4 tác nhân (Actors) chính với các chức năng cốt lõi như sau:</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Borrower (Người vay):</a:t>
            </a:r>
            <a:r>
              <a:rPr lang="en-US" sz="1100">
                <a:latin typeface="Arial"/>
                <a:ea typeface="Arial"/>
                <a:cs typeface="Arial"/>
                <a:sym typeface="Arial"/>
              </a:rPr>
              <a:t> Thực hiện các thao tác quản lý vị thế vay bao gồm: Gửi tài sản thế chấp (Deposit ETH), vay Token (Borrow), trả nợ (Repay) và rút tài sản thế chấp (Withdraw).</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Supplier (Người cho vay):</a:t>
            </a:r>
            <a:r>
              <a:rPr lang="en-US" sz="1100">
                <a:latin typeface="Arial"/>
                <a:ea typeface="Arial"/>
                <a:cs typeface="Arial"/>
                <a:sym typeface="Arial"/>
              </a:rPr>
              <a:t> Cung cấp thanh khoản cho hệ thống bằng cách gửi Token vào Pool (Supply) và rút Token đã gửi cùng lãi suất (Withdraw Supplied Tokens).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Liquidator (Người thanh lý):</a:t>
            </a:r>
            <a:r>
              <a:rPr lang="en-US" sz="1100">
                <a:latin typeface="Arial"/>
                <a:ea typeface="Arial"/>
                <a:cs typeface="Arial"/>
                <a:sym typeface="Arial"/>
              </a:rPr>
              <a:t> Thực hiện chức năng thanh lý các vị thế vay có nguy cơ nợ xấu (Liquidate Underwater Position) để nhận thưởng và bảo vệ tính thanh khoản của giao thức.</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Admin (Quản trị viên):</a:t>
            </a:r>
            <a:r>
              <a:rPr lang="en-US" sz="1100">
                <a:latin typeface="Arial"/>
                <a:ea typeface="Arial"/>
                <a:cs typeface="Arial"/>
                <a:sym typeface="Arial"/>
              </a:rPr>
              <a:t> Quản lý các thông số vận hành của hệ thống bao gồm: Cập nhật giá ETH (Update ETH Price), điều chỉnh tham số lãi suất (Update Interest Rate Parameters) và nạp vốn dự phòng cho Pool (Fund Pool).</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163" name="Google Shape;163;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bb80078c6b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100">
                <a:latin typeface="Arial"/>
                <a:ea typeface="Arial"/>
                <a:cs typeface="Arial"/>
                <a:sym typeface="Arial"/>
              </a:rPr>
              <a:t>Sơ đồ Use Case của hệ thống Lending DApp mô tả các tương tác giữa 4 tác nhân (Actors) chính với các chức năng cốt lõi như sau:</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Borrower (Người vay):</a:t>
            </a:r>
            <a:r>
              <a:rPr lang="en-US" sz="1100">
                <a:latin typeface="Arial"/>
                <a:ea typeface="Arial"/>
                <a:cs typeface="Arial"/>
                <a:sym typeface="Arial"/>
              </a:rPr>
              <a:t> Thực hiện các thao tác quản lý vị thế vay bao gồm: Gửi tài sản thế chấp (Deposit ETH), vay Token (Borrow), trả nợ (Repay) và rút tài sản thế chấp (Withdraw).</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Supplier (Người cho vay):</a:t>
            </a:r>
            <a:r>
              <a:rPr lang="en-US" sz="1100">
                <a:latin typeface="Arial"/>
                <a:ea typeface="Arial"/>
                <a:cs typeface="Arial"/>
                <a:sym typeface="Arial"/>
              </a:rPr>
              <a:t> Cung cấp thanh khoản cho hệ thống bằng cách gửi Token vào Pool (Supply) và rút Token đã gửi cùng lãi suất (Withdraw Supplied Tokens).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Liquidator (Người thanh lý):</a:t>
            </a:r>
            <a:r>
              <a:rPr lang="en-US" sz="1100">
                <a:latin typeface="Arial"/>
                <a:ea typeface="Arial"/>
                <a:cs typeface="Arial"/>
                <a:sym typeface="Arial"/>
              </a:rPr>
              <a:t> Thực hiện chức năng thanh lý các vị thế vay có nguy cơ nợ xấu (Liquidate Underwater Position) để nhận thưởng và bảo vệ tính thanh khoản của giao thức.</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Admin (Quản trị viên):</a:t>
            </a:r>
            <a:r>
              <a:rPr lang="en-US" sz="1100">
                <a:latin typeface="Arial"/>
                <a:ea typeface="Arial"/>
                <a:cs typeface="Arial"/>
                <a:sym typeface="Arial"/>
              </a:rPr>
              <a:t> Quản lý các thông số vận hành của hệ thống bao gồm: Cập nhật giá ETH (Update ETH Price), điều chỉnh tham số lãi suất (Update Interest Rate Parameters) và nạp vốn dự phòng cho Pool (Fund Pool).</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170" name="Google Shape;170;g3bb80078c6b_0_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bb80078c6b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Về mặt lõi xử lý (Core Logic):</a:t>
            </a:r>
            <a:r>
              <a:rPr lang="en-US" sz="1100">
                <a:latin typeface="Arial"/>
                <a:ea typeface="Arial"/>
                <a:cs typeface="Arial"/>
                <a:sym typeface="Arial"/>
              </a:rPr>
              <a:t> Nhóm sử dụng ngôn ngữ </a:t>
            </a:r>
            <a:r>
              <a:rPr b="1" lang="en-US" sz="1100">
                <a:latin typeface="Arial"/>
                <a:ea typeface="Arial"/>
                <a:cs typeface="Arial"/>
                <a:sym typeface="Arial"/>
              </a:rPr>
              <a:t>Solidity</a:t>
            </a:r>
            <a:r>
              <a:rPr lang="en-US" sz="1100">
                <a:latin typeface="Arial"/>
                <a:ea typeface="Arial"/>
                <a:cs typeface="Arial"/>
                <a:sym typeface="Arial"/>
              </a:rPr>
              <a:t> để lập trình các Smart Contract. Để đảm bảo an toàn tuyệt đối, nhóm không tự viết lại các tiêu chuẩn bảo mật mà tích hợp thư viện từ </a:t>
            </a:r>
            <a:r>
              <a:rPr b="1" lang="en-US" sz="1100">
                <a:latin typeface="Arial"/>
                <a:ea typeface="Arial"/>
                <a:cs typeface="Arial"/>
                <a:sym typeface="Arial"/>
              </a:rPr>
              <a:t>OpenZeppelin</a:t>
            </a:r>
            <a:r>
              <a:rPr lang="en-US" sz="1100">
                <a:latin typeface="Arial"/>
                <a:ea typeface="Arial"/>
                <a:cs typeface="Arial"/>
                <a:sym typeface="Arial"/>
              </a:rPr>
              <a:t>. Chúng em sử dụng </a:t>
            </a:r>
            <a:r>
              <a:rPr lang="en-US" sz="1100">
                <a:solidFill>
                  <a:srgbClr val="188038"/>
                </a:solidFill>
                <a:latin typeface="Roboto Mono"/>
                <a:ea typeface="Roboto Mono"/>
                <a:cs typeface="Roboto Mono"/>
                <a:sym typeface="Roboto Mono"/>
              </a:rPr>
              <a:t>ReentrancyGuard</a:t>
            </a:r>
            <a:r>
              <a:rPr lang="en-US" sz="1100">
                <a:latin typeface="Arial"/>
                <a:ea typeface="Arial"/>
                <a:cs typeface="Arial"/>
                <a:sym typeface="Arial"/>
              </a:rPr>
              <a:t> để bảo vệ hệ thống khỏi các cuộc tấn công tái nhập – một trong những lỗ hổng gây thất thoát tài sản lớn nhất trong lịch sử DeFi. Toàn bộ quy trình phát triển được thực hiện trên framework </a:t>
            </a:r>
            <a:r>
              <a:rPr b="1" lang="en-US" sz="1100">
                <a:latin typeface="Arial"/>
                <a:ea typeface="Arial"/>
                <a:cs typeface="Arial"/>
                <a:sym typeface="Arial"/>
              </a:rPr>
              <a:t>Hardhat</a:t>
            </a:r>
            <a:r>
              <a:rPr lang="en-US" sz="1100">
                <a:latin typeface="Arial"/>
                <a:ea typeface="Arial"/>
                <a:cs typeface="Arial"/>
                <a:sym typeface="Arial"/>
              </a:rPr>
              <a:t>, cho phép nhóm kiểm thử mọi kịch bản nợ xấu và thanh lý ngay trên mạng nội bộ.</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Về mặt giao diện và tương tác (User Experience):</a:t>
            </a:r>
            <a:r>
              <a:rPr lang="en-US" sz="1100">
                <a:latin typeface="Arial"/>
                <a:ea typeface="Arial"/>
                <a:cs typeface="Arial"/>
                <a:sym typeface="Arial"/>
              </a:rPr>
              <a:t> Nhóm lựa chọn </a:t>
            </a:r>
            <a:r>
              <a:rPr b="1" lang="en-US" sz="1100">
                <a:latin typeface="Arial"/>
                <a:ea typeface="Arial"/>
                <a:cs typeface="Arial"/>
                <a:sym typeface="Arial"/>
              </a:rPr>
              <a:t>Nuxt 3</a:t>
            </a:r>
            <a:r>
              <a:rPr lang="en-US" sz="1100">
                <a:latin typeface="Arial"/>
                <a:ea typeface="Arial"/>
                <a:cs typeface="Arial"/>
                <a:sym typeface="Arial"/>
              </a:rPr>
              <a:t> kết hợp với </a:t>
            </a:r>
            <a:r>
              <a:rPr b="1" lang="en-US" sz="1100">
                <a:latin typeface="Arial"/>
                <a:ea typeface="Arial"/>
                <a:cs typeface="Arial"/>
                <a:sym typeface="Arial"/>
              </a:rPr>
              <a:t>Tailwind CSS</a:t>
            </a:r>
            <a:r>
              <a:rPr lang="en-US" sz="1100">
                <a:latin typeface="Arial"/>
                <a:ea typeface="Arial"/>
                <a:cs typeface="Arial"/>
                <a:sym typeface="Arial"/>
              </a:rPr>
              <a:t> để tạo ra một dashboard chuyên nghiệp. Để ứng dụng web có thể 'nói chuyện' được với Blockchain, nhóm sử dụng thư viện </a:t>
            </a:r>
            <a:r>
              <a:rPr b="1" lang="en-US" sz="1100">
                <a:latin typeface="Arial"/>
                <a:ea typeface="Arial"/>
                <a:cs typeface="Arial"/>
                <a:sym typeface="Arial"/>
              </a:rPr>
              <a:t>Ethers.js</a:t>
            </a:r>
            <a:r>
              <a:rPr lang="en-US" sz="1100">
                <a:latin typeface="Arial"/>
                <a:ea typeface="Arial"/>
                <a:cs typeface="Arial"/>
                <a:sym typeface="Arial"/>
              </a:rPr>
              <a:t>. Đây là cầu nối cực kỳ quan trọng giúp chuyển đổi các yêu cầu từ phía người dùng thành các mã lệnh thực thi trên chuỗi.</a:t>
            </a:r>
            <a:endParaRPr sz="1100">
              <a:latin typeface="Arial"/>
              <a:ea typeface="Arial"/>
              <a:cs typeface="Arial"/>
              <a:sym typeface="Arial"/>
            </a:endParaRPr>
          </a:p>
          <a:p>
            <a:pPr indent="0" lvl="0" marL="0" rtl="0" algn="l">
              <a:lnSpc>
                <a:spcPct val="115000"/>
              </a:lnSpc>
              <a:spcBef>
                <a:spcPts val="1200"/>
              </a:spcBef>
              <a:spcAft>
                <a:spcPts val="1200"/>
              </a:spcAft>
              <a:buNone/>
            </a:pPr>
            <a:r>
              <a:rPr b="1" lang="en-US" sz="1100">
                <a:latin typeface="Arial"/>
                <a:ea typeface="Arial"/>
                <a:cs typeface="Arial"/>
                <a:sym typeface="Arial"/>
              </a:rPr>
              <a:t>Cuối cùng là sự kết hợp với ví MetaMask:</a:t>
            </a:r>
            <a:r>
              <a:rPr lang="en-US" sz="1100">
                <a:latin typeface="Arial"/>
                <a:ea typeface="Arial"/>
                <a:cs typeface="Arial"/>
                <a:sym typeface="Arial"/>
              </a:rPr>
              <a:t> Đây là công cụ duy nhất người dùng cần để truy cập vào hệ thống. MetaMask đóng vai trò là 'người gác cổng', cho phép người dùng ký duyệt giao dịch và quản lý tài sản mà không cần tiết lộ mật khẩu cho bất kỳ bên trung gian nào.</a:t>
            </a:r>
            <a:endParaRPr sz="1100">
              <a:latin typeface="Arial"/>
              <a:ea typeface="Arial"/>
              <a:cs typeface="Arial"/>
              <a:sym typeface="Arial"/>
            </a:endParaRPr>
          </a:p>
        </p:txBody>
      </p:sp>
      <p:sp>
        <p:nvSpPr>
          <p:cNvPr id="177" name="Google Shape;177;g3bb80078c6b_0_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bb80078c6b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3bb80078c6b_0_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bb80078c6b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100">
                <a:latin typeface="Arial"/>
                <a:ea typeface="Arial"/>
                <a:cs typeface="Arial"/>
                <a:sym typeface="Arial"/>
              </a:rPr>
              <a:t>Hệ thống được thiết kế theo mô hình phân lớp chặt chẽ, đảm bảo tính tách biệt giữa giao diện người dùng, logic xử lý và môi trường thực thi blockchain.</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1. Lớp Người dùng (User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Hệ thống phục vụ ba nhóm đối tượng chính với các vai trò chuyên biệt:</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Borrower (Người vay):</a:t>
            </a:r>
            <a:r>
              <a:rPr lang="en-US" sz="1100">
                <a:latin typeface="Arial"/>
                <a:ea typeface="Arial"/>
                <a:cs typeface="Arial"/>
                <a:sym typeface="Arial"/>
              </a:rPr>
              <a:t> Sử dụng hệ thống để thế chấp tài sản và thực hiện các khoản vay.</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Supplier (Người cung cấp):</a:t>
            </a:r>
            <a:r>
              <a:rPr lang="en-US" sz="1100">
                <a:latin typeface="Arial"/>
                <a:ea typeface="Arial"/>
                <a:cs typeface="Arial"/>
                <a:sym typeface="Arial"/>
              </a:rPr>
              <a:t> Cung cấp thanh khoản vào bể chứa để nhận lãi suất.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Liquidator (Người thanh lý):</a:t>
            </a:r>
            <a:r>
              <a:rPr lang="en-US" sz="1100">
                <a:latin typeface="Arial"/>
                <a:ea typeface="Arial"/>
                <a:cs typeface="Arial"/>
                <a:sym typeface="Arial"/>
              </a:rPr>
              <a:t> Giám sát và thực hiện thanh lý các vị thế vay rủi ro để bảo vệ giao thức.</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2. Lớp Giao diện (Frontend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Xây dựng trên nền tảng Nuxt 3, bao gồm các thành phần chính để tương tác với người dùng:</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Các trang chức năng:</a:t>
            </a:r>
            <a:r>
              <a:rPr lang="en-US" sz="1100">
                <a:latin typeface="Arial"/>
                <a:ea typeface="Arial"/>
                <a:cs typeface="Arial"/>
                <a:sym typeface="Arial"/>
              </a:rPr>
              <a:t> Dashboard (Tổng quan), Market (Thị trường), My Assets (Tài sản cá nhân) và Liquidation (Thanh lý).</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Tầng dịch vụ Ethers.js (Ethers.js Service Layer):</a:t>
            </a:r>
            <a:r>
              <a:rPr lang="en-US" sz="1100">
                <a:latin typeface="Arial"/>
                <a:ea typeface="Arial"/>
                <a:cs typeface="Arial"/>
                <a:sym typeface="Arial"/>
              </a:rPr>
              <a:t> Chứa các logic nghiệp vụ như </a:t>
            </a:r>
            <a:r>
              <a:rPr lang="en-US" sz="1100">
                <a:solidFill>
                  <a:srgbClr val="188038"/>
                </a:solidFill>
                <a:latin typeface="Roboto Mono"/>
                <a:ea typeface="Roboto Mono"/>
                <a:cs typeface="Roboto Mono"/>
                <a:sym typeface="Roboto Mono"/>
              </a:rPr>
              <a:t>lendingService.ts</a:t>
            </a:r>
            <a:r>
              <a:rPr lang="en-US" sz="1100">
                <a:latin typeface="Arial"/>
                <a:ea typeface="Arial"/>
                <a:cs typeface="Arial"/>
                <a:sym typeface="Arial"/>
              </a:rPr>
              <a:t> để xử lý giao dịch và </a:t>
            </a:r>
            <a:r>
              <a:rPr lang="en-US" sz="1100">
                <a:solidFill>
                  <a:srgbClr val="188038"/>
                </a:solidFill>
                <a:latin typeface="Roboto Mono"/>
                <a:ea typeface="Roboto Mono"/>
                <a:cs typeface="Roboto Mono"/>
                <a:sym typeface="Roboto Mono"/>
              </a:rPr>
              <a:t>useWeb3.ts</a:t>
            </a:r>
            <a:r>
              <a:rPr lang="en-US" sz="1100">
                <a:latin typeface="Arial"/>
                <a:ea typeface="Arial"/>
                <a:cs typeface="Arial"/>
                <a:sym typeface="Arial"/>
              </a:rPr>
              <a:t> (Composable) để quản lý kết nối ví.</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3. Tầng kết nối Ví MetaMask (MetaMask Wallet)</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Đóng vai trò là cầu nối trung gian giữa Frontend và Blockchain thông qua các cuộc gọi RPC:</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Provider:</a:t>
            </a:r>
            <a:r>
              <a:rPr lang="en-US" sz="1100">
                <a:latin typeface="Arial"/>
                <a:ea typeface="Arial"/>
                <a:cs typeface="Arial"/>
                <a:sym typeface="Arial"/>
              </a:rPr>
              <a:t> Sử dụng </a:t>
            </a:r>
            <a:r>
              <a:rPr lang="en-US" sz="1100">
                <a:solidFill>
                  <a:srgbClr val="188038"/>
                </a:solidFill>
                <a:latin typeface="Roboto Mono"/>
                <a:ea typeface="Roboto Mono"/>
                <a:cs typeface="Roboto Mono"/>
                <a:sym typeface="Roboto Mono"/>
              </a:rPr>
              <a:t>BrowserProvider</a:t>
            </a:r>
            <a:r>
              <a:rPr lang="en-US" sz="1100">
                <a:latin typeface="Arial"/>
                <a:ea typeface="Arial"/>
                <a:cs typeface="Arial"/>
                <a:sym typeface="Arial"/>
              </a:rPr>
              <a:t> để kết nối với mạng lưới.</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Signer:</a:t>
            </a:r>
            <a:r>
              <a:rPr lang="en-US" sz="1100">
                <a:latin typeface="Arial"/>
                <a:ea typeface="Arial"/>
                <a:cs typeface="Arial"/>
                <a:sym typeface="Arial"/>
              </a:rPr>
              <a:t> Đại diện cho tài khoản người dùng thực hiện ký duyệt các giao dịch.</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4. Lớp Blockchain (Blockchain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Đây là trái tim của hệ thống, nơi lưu trữ dữ liệu và thực thi các logic hợp đồng thông minh:</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Smart Contract "LendingPool":</a:t>
            </a:r>
            <a:r>
              <a:rPr lang="en-US" sz="1100">
                <a:latin typeface="Arial"/>
                <a:ea typeface="Arial"/>
                <a:cs typeface="Arial"/>
                <a:sym typeface="Arial"/>
              </a:rPr>
              <a:t> Quản lý các hàm cốt lõi như </a:t>
            </a:r>
            <a:r>
              <a:rPr lang="en-US" sz="1100">
                <a:solidFill>
                  <a:srgbClr val="188038"/>
                </a:solidFill>
                <a:latin typeface="Roboto Mono"/>
                <a:ea typeface="Roboto Mono"/>
                <a:cs typeface="Roboto Mono"/>
                <a:sym typeface="Roboto Mono"/>
              </a:rPr>
              <a:t>deposit()</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borrow()</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repay()</a:t>
            </a:r>
            <a:r>
              <a:rPr lang="en-US" sz="1100">
                <a:latin typeface="Arial"/>
                <a:ea typeface="Arial"/>
                <a:cs typeface="Arial"/>
                <a:sym typeface="Arial"/>
              </a:rPr>
              <a:t>, và </a:t>
            </a:r>
            <a:r>
              <a:rPr lang="en-US" sz="1100">
                <a:solidFill>
                  <a:srgbClr val="188038"/>
                </a:solidFill>
                <a:latin typeface="Roboto Mono"/>
                <a:ea typeface="Roboto Mono"/>
                <a:cs typeface="Roboto Mono"/>
                <a:sym typeface="Roboto Mono"/>
              </a:rPr>
              <a:t>withdraw()</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Smart Contract "MockToken" (ERC20):</a:t>
            </a:r>
            <a:r>
              <a:rPr lang="en-US" sz="1100">
                <a:latin typeface="Arial"/>
                <a:ea typeface="Arial"/>
                <a:cs typeface="Arial"/>
                <a:sym typeface="Arial"/>
              </a:rPr>
              <a:t> Quản lý số dư tiền gửi (</a:t>
            </a:r>
            <a:r>
              <a:rPr lang="en-US" sz="1100">
                <a:solidFill>
                  <a:srgbClr val="188038"/>
                </a:solidFill>
                <a:latin typeface="Roboto Mono"/>
                <a:ea typeface="Roboto Mono"/>
                <a:cs typeface="Roboto Mono"/>
                <a:sym typeface="Roboto Mono"/>
              </a:rPr>
              <a:t>deposits</a:t>
            </a:r>
            <a:r>
              <a:rPr lang="en-US" sz="1100">
                <a:latin typeface="Arial"/>
                <a:ea typeface="Arial"/>
                <a:cs typeface="Arial"/>
                <a:sym typeface="Arial"/>
              </a:rPr>
              <a:t>), khoản vay (</a:t>
            </a:r>
            <a:r>
              <a:rPr lang="en-US" sz="1100">
                <a:solidFill>
                  <a:srgbClr val="188038"/>
                </a:solidFill>
                <a:latin typeface="Roboto Mono"/>
                <a:ea typeface="Roboto Mono"/>
                <a:cs typeface="Roboto Mono"/>
                <a:sym typeface="Roboto Mono"/>
              </a:rPr>
              <a:t>loans</a:t>
            </a:r>
            <a:r>
              <a:rPr lang="en-US" sz="1100">
                <a:latin typeface="Arial"/>
                <a:ea typeface="Arial"/>
                <a:cs typeface="Arial"/>
                <a:sym typeface="Arial"/>
              </a:rPr>
              <a:t>), token cung cấp (</a:t>
            </a:r>
            <a:r>
              <a:rPr lang="en-US" sz="1100">
                <a:solidFill>
                  <a:srgbClr val="188038"/>
                </a:solidFill>
                <a:latin typeface="Roboto Mono"/>
                <a:ea typeface="Roboto Mono"/>
                <a:cs typeface="Roboto Mono"/>
                <a:sym typeface="Roboto Mono"/>
              </a:rPr>
              <a:t>suppliedTokens</a:t>
            </a:r>
            <a:r>
              <a:rPr lang="en-US" sz="1100">
                <a:latin typeface="Arial"/>
                <a:ea typeface="Arial"/>
                <a:cs typeface="Arial"/>
                <a:sym typeface="Arial"/>
              </a:rPr>
              <a:t>), cùng các chỉ số lãi suất </a:t>
            </a:r>
            <a:r>
              <a:rPr lang="en-US" sz="1100">
                <a:solidFill>
                  <a:srgbClr val="188038"/>
                </a:solidFill>
                <a:latin typeface="Roboto Mono"/>
                <a:ea typeface="Roboto Mono"/>
                <a:cs typeface="Roboto Mono"/>
                <a:sym typeface="Roboto Mono"/>
              </a:rPr>
              <a:t>borrowIndex</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supplyIndex</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Môi trường thực thi:</a:t>
            </a:r>
            <a:r>
              <a:rPr lang="en-US" sz="1100">
                <a:latin typeface="Arial"/>
                <a:ea typeface="Arial"/>
                <a:cs typeface="Arial"/>
                <a:sym typeface="Arial"/>
              </a:rPr>
              <a:t> Chạy trên Ethereum Blockchain (giả lập qua Hardhat) với mạng Localhost (ChainID: 1337) và môi trường EVM.</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5. Lớp Quản trị (Admin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Cung cấp các công cụ để điều hành và duy trì sự ổn định của giao thức:</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Các hàm quản trị (Admin Functions):</a:t>
            </a:r>
            <a:r>
              <a:rPr lang="en-US" sz="1100">
                <a:latin typeface="Arial"/>
                <a:ea typeface="Arial"/>
                <a:cs typeface="Arial"/>
                <a:sym typeface="Arial"/>
              </a:rPr>
              <a:t> bao gồm </a:t>
            </a:r>
            <a:r>
              <a:rPr lang="en-US" sz="1100">
                <a:solidFill>
                  <a:srgbClr val="188038"/>
                </a:solidFill>
                <a:latin typeface="Roboto Mono"/>
                <a:ea typeface="Roboto Mono"/>
                <a:cs typeface="Roboto Mono"/>
                <a:sym typeface="Roboto Mono"/>
              </a:rPr>
              <a:t>updatePrice()</a:t>
            </a:r>
            <a:r>
              <a:rPr lang="en-US" sz="1100">
                <a:latin typeface="Arial"/>
                <a:ea typeface="Arial"/>
                <a:cs typeface="Arial"/>
                <a:sym typeface="Arial"/>
              </a:rPr>
              <a:t> (cập nhật giá), </a:t>
            </a:r>
            <a:r>
              <a:rPr lang="en-US" sz="1100">
                <a:solidFill>
                  <a:srgbClr val="188038"/>
                </a:solidFill>
                <a:latin typeface="Roboto Mono"/>
                <a:ea typeface="Roboto Mono"/>
                <a:cs typeface="Roboto Mono"/>
                <a:sym typeface="Roboto Mono"/>
              </a:rPr>
              <a:t>setInterestParameters()</a:t>
            </a:r>
            <a:r>
              <a:rPr lang="en-US" sz="1100">
                <a:latin typeface="Arial"/>
                <a:ea typeface="Arial"/>
                <a:cs typeface="Arial"/>
                <a:sym typeface="Arial"/>
              </a:rPr>
              <a:t> (thiết lập tham số lãi suất), và </a:t>
            </a:r>
            <a:r>
              <a:rPr lang="en-US" sz="1100">
                <a:solidFill>
                  <a:srgbClr val="188038"/>
                </a:solidFill>
                <a:latin typeface="Roboto Mono"/>
                <a:ea typeface="Roboto Mono"/>
                <a:cs typeface="Roboto Mono"/>
                <a:sym typeface="Roboto Mono"/>
              </a:rPr>
              <a:t>fundPool()</a:t>
            </a:r>
            <a:r>
              <a:rPr lang="en-US" sz="1100">
                <a:latin typeface="Arial"/>
                <a:ea typeface="Arial"/>
                <a:cs typeface="Arial"/>
                <a:sym typeface="Arial"/>
              </a:rPr>
              <a:t> (nạp vốn cho pool).</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p:txBody>
      </p:sp>
      <p:sp>
        <p:nvSpPr>
          <p:cNvPr id="196" name="Google Shape;196;g3bb80078c6b_0_9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bb80078c6b_0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100">
                <a:latin typeface="Arial"/>
                <a:ea typeface="Arial"/>
                <a:cs typeface="Arial"/>
                <a:sym typeface="Arial"/>
              </a:rPr>
              <a:t>Hệ thống được thiết kế theo mô hình phân lớp chặt chẽ, đảm bảo tính tách biệt giữa giao diện người dùng, logic xử lý và môi trường thực thi blockchain.</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1. Lớp Người dùng (User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Hệ thống phục vụ ba nhóm đối tượng chính với các vai trò chuyên biệt:</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Borrower (Người vay):</a:t>
            </a:r>
            <a:r>
              <a:rPr lang="en-US" sz="1100">
                <a:latin typeface="Arial"/>
                <a:ea typeface="Arial"/>
                <a:cs typeface="Arial"/>
                <a:sym typeface="Arial"/>
              </a:rPr>
              <a:t> Sử dụng hệ thống để thế chấp tài sản và thực hiện các khoản vay.</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Supplier (Người cung cấp):</a:t>
            </a:r>
            <a:r>
              <a:rPr lang="en-US" sz="1100">
                <a:latin typeface="Arial"/>
                <a:ea typeface="Arial"/>
                <a:cs typeface="Arial"/>
                <a:sym typeface="Arial"/>
              </a:rPr>
              <a:t> Cung cấp thanh khoản vào bể chứa để nhận lãi suất.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Liquidator (Người thanh lý):</a:t>
            </a:r>
            <a:r>
              <a:rPr lang="en-US" sz="1100">
                <a:latin typeface="Arial"/>
                <a:ea typeface="Arial"/>
                <a:cs typeface="Arial"/>
                <a:sym typeface="Arial"/>
              </a:rPr>
              <a:t> Giám sát và thực hiện thanh lý các vị thế vay rủi ro để bảo vệ giao thức.</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2. Lớp Giao diện (Frontend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Xây dựng trên nền tảng Nuxt 3, bao gồm các thành phần chính để tương tác với người dùng:</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Các trang chức năng:</a:t>
            </a:r>
            <a:r>
              <a:rPr lang="en-US" sz="1100">
                <a:latin typeface="Arial"/>
                <a:ea typeface="Arial"/>
                <a:cs typeface="Arial"/>
                <a:sym typeface="Arial"/>
              </a:rPr>
              <a:t> Dashboard (Tổng quan), Market (Thị trường), My Assets (Tài sản cá nhân) và Liquidation (Thanh lý).</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Tầng dịch vụ Ethers.js (Ethers.js Service Layer):</a:t>
            </a:r>
            <a:r>
              <a:rPr lang="en-US" sz="1100">
                <a:latin typeface="Arial"/>
                <a:ea typeface="Arial"/>
                <a:cs typeface="Arial"/>
                <a:sym typeface="Arial"/>
              </a:rPr>
              <a:t> Chứa các logic nghiệp vụ như </a:t>
            </a:r>
            <a:r>
              <a:rPr lang="en-US" sz="1100">
                <a:solidFill>
                  <a:srgbClr val="188038"/>
                </a:solidFill>
                <a:latin typeface="Roboto Mono"/>
                <a:ea typeface="Roboto Mono"/>
                <a:cs typeface="Roboto Mono"/>
                <a:sym typeface="Roboto Mono"/>
              </a:rPr>
              <a:t>lendingService.ts</a:t>
            </a:r>
            <a:r>
              <a:rPr lang="en-US" sz="1100">
                <a:latin typeface="Arial"/>
                <a:ea typeface="Arial"/>
                <a:cs typeface="Arial"/>
                <a:sym typeface="Arial"/>
              </a:rPr>
              <a:t> để xử lý giao dịch và </a:t>
            </a:r>
            <a:r>
              <a:rPr lang="en-US" sz="1100">
                <a:solidFill>
                  <a:srgbClr val="188038"/>
                </a:solidFill>
                <a:latin typeface="Roboto Mono"/>
                <a:ea typeface="Roboto Mono"/>
                <a:cs typeface="Roboto Mono"/>
                <a:sym typeface="Roboto Mono"/>
              </a:rPr>
              <a:t>useWeb3.ts</a:t>
            </a:r>
            <a:r>
              <a:rPr lang="en-US" sz="1100">
                <a:latin typeface="Arial"/>
                <a:ea typeface="Arial"/>
                <a:cs typeface="Arial"/>
                <a:sym typeface="Arial"/>
              </a:rPr>
              <a:t> (Composable) để quản lý kết nối ví.</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3. Tầng kết nối Ví MetaMask (MetaMask Wallet)</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Đóng vai trò là cầu nối trung gian giữa Frontend và Blockchain thông qua các cuộc gọi RPC:</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Provider:</a:t>
            </a:r>
            <a:r>
              <a:rPr lang="en-US" sz="1100">
                <a:latin typeface="Arial"/>
                <a:ea typeface="Arial"/>
                <a:cs typeface="Arial"/>
                <a:sym typeface="Arial"/>
              </a:rPr>
              <a:t> Sử dụng </a:t>
            </a:r>
            <a:r>
              <a:rPr lang="en-US" sz="1100">
                <a:solidFill>
                  <a:srgbClr val="188038"/>
                </a:solidFill>
                <a:latin typeface="Roboto Mono"/>
                <a:ea typeface="Roboto Mono"/>
                <a:cs typeface="Roboto Mono"/>
                <a:sym typeface="Roboto Mono"/>
              </a:rPr>
              <a:t>BrowserProvider</a:t>
            </a:r>
            <a:r>
              <a:rPr lang="en-US" sz="1100">
                <a:latin typeface="Arial"/>
                <a:ea typeface="Arial"/>
                <a:cs typeface="Arial"/>
                <a:sym typeface="Arial"/>
              </a:rPr>
              <a:t> để kết nối với mạng lưới.</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Signer:</a:t>
            </a:r>
            <a:r>
              <a:rPr lang="en-US" sz="1100">
                <a:latin typeface="Arial"/>
                <a:ea typeface="Arial"/>
                <a:cs typeface="Arial"/>
                <a:sym typeface="Arial"/>
              </a:rPr>
              <a:t> Đại diện cho tài khoản người dùng thực hiện ký duyệt các giao dịch.</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4. Lớp Blockchain (Blockchain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Đây là trái tim của hệ thống, nơi lưu trữ dữ liệu và thực thi các logic hợp đồng thông minh:</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Smart Contract "LendingPool":</a:t>
            </a:r>
            <a:r>
              <a:rPr lang="en-US" sz="1100">
                <a:latin typeface="Arial"/>
                <a:ea typeface="Arial"/>
                <a:cs typeface="Arial"/>
                <a:sym typeface="Arial"/>
              </a:rPr>
              <a:t> Quản lý các hàm cốt lõi như </a:t>
            </a:r>
            <a:r>
              <a:rPr lang="en-US" sz="1100">
                <a:solidFill>
                  <a:srgbClr val="188038"/>
                </a:solidFill>
                <a:latin typeface="Roboto Mono"/>
                <a:ea typeface="Roboto Mono"/>
                <a:cs typeface="Roboto Mono"/>
                <a:sym typeface="Roboto Mono"/>
              </a:rPr>
              <a:t>deposit()</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borrow()</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repay()</a:t>
            </a:r>
            <a:r>
              <a:rPr lang="en-US" sz="1100">
                <a:latin typeface="Arial"/>
                <a:ea typeface="Arial"/>
                <a:cs typeface="Arial"/>
                <a:sym typeface="Arial"/>
              </a:rPr>
              <a:t>, và </a:t>
            </a:r>
            <a:r>
              <a:rPr lang="en-US" sz="1100">
                <a:solidFill>
                  <a:srgbClr val="188038"/>
                </a:solidFill>
                <a:latin typeface="Roboto Mono"/>
                <a:ea typeface="Roboto Mono"/>
                <a:cs typeface="Roboto Mono"/>
                <a:sym typeface="Roboto Mono"/>
              </a:rPr>
              <a:t>withdraw()</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Smart Contract "MockToken" (ERC20):</a:t>
            </a:r>
            <a:r>
              <a:rPr lang="en-US" sz="1100">
                <a:latin typeface="Arial"/>
                <a:ea typeface="Arial"/>
                <a:cs typeface="Arial"/>
                <a:sym typeface="Arial"/>
              </a:rPr>
              <a:t> Quản lý số dư tiền gửi (</a:t>
            </a:r>
            <a:r>
              <a:rPr lang="en-US" sz="1100">
                <a:solidFill>
                  <a:srgbClr val="188038"/>
                </a:solidFill>
                <a:latin typeface="Roboto Mono"/>
                <a:ea typeface="Roboto Mono"/>
                <a:cs typeface="Roboto Mono"/>
                <a:sym typeface="Roboto Mono"/>
              </a:rPr>
              <a:t>deposits</a:t>
            </a:r>
            <a:r>
              <a:rPr lang="en-US" sz="1100">
                <a:latin typeface="Arial"/>
                <a:ea typeface="Arial"/>
                <a:cs typeface="Arial"/>
                <a:sym typeface="Arial"/>
              </a:rPr>
              <a:t>), khoản vay (</a:t>
            </a:r>
            <a:r>
              <a:rPr lang="en-US" sz="1100">
                <a:solidFill>
                  <a:srgbClr val="188038"/>
                </a:solidFill>
                <a:latin typeface="Roboto Mono"/>
                <a:ea typeface="Roboto Mono"/>
                <a:cs typeface="Roboto Mono"/>
                <a:sym typeface="Roboto Mono"/>
              </a:rPr>
              <a:t>loans</a:t>
            </a:r>
            <a:r>
              <a:rPr lang="en-US" sz="1100">
                <a:latin typeface="Arial"/>
                <a:ea typeface="Arial"/>
                <a:cs typeface="Arial"/>
                <a:sym typeface="Arial"/>
              </a:rPr>
              <a:t>), token cung cấp (</a:t>
            </a:r>
            <a:r>
              <a:rPr lang="en-US" sz="1100">
                <a:solidFill>
                  <a:srgbClr val="188038"/>
                </a:solidFill>
                <a:latin typeface="Roboto Mono"/>
                <a:ea typeface="Roboto Mono"/>
                <a:cs typeface="Roboto Mono"/>
                <a:sym typeface="Roboto Mono"/>
              </a:rPr>
              <a:t>suppliedTokens</a:t>
            </a:r>
            <a:r>
              <a:rPr lang="en-US" sz="1100">
                <a:latin typeface="Arial"/>
                <a:ea typeface="Arial"/>
                <a:cs typeface="Arial"/>
                <a:sym typeface="Arial"/>
              </a:rPr>
              <a:t>), cùng các chỉ số lãi suất </a:t>
            </a:r>
            <a:r>
              <a:rPr lang="en-US" sz="1100">
                <a:solidFill>
                  <a:srgbClr val="188038"/>
                </a:solidFill>
                <a:latin typeface="Roboto Mono"/>
                <a:ea typeface="Roboto Mono"/>
                <a:cs typeface="Roboto Mono"/>
                <a:sym typeface="Roboto Mono"/>
              </a:rPr>
              <a:t>borrowIndex</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supplyIndex</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Môi trường thực thi:</a:t>
            </a:r>
            <a:r>
              <a:rPr lang="en-US" sz="1100">
                <a:latin typeface="Arial"/>
                <a:ea typeface="Arial"/>
                <a:cs typeface="Arial"/>
                <a:sym typeface="Arial"/>
              </a:rPr>
              <a:t> Chạy trên Ethereum Blockchain (giả lập qua Hardhat) với mạng Localhost (ChainID: 1337) và môi trường EVM.</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5. Lớp Quản trị (Admin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Cung cấp các công cụ để điều hành và duy trì sự ổn định của giao thức:</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Các hàm quản trị (Admin Functions):</a:t>
            </a:r>
            <a:r>
              <a:rPr lang="en-US" sz="1100">
                <a:latin typeface="Arial"/>
                <a:ea typeface="Arial"/>
                <a:cs typeface="Arial"/>
                <a:sym typeface="Arial"/>
              </a:rPr>
              <a:t> bao gồm </a:t>
            </a:r>
            <a:r>
              <a:rPr lang="en-US" sz="1100">
                <a:solidFill>
                  <a:srgbClr val="188038"/>
                </a:solidFill>
                <a:latin typeface="Roboto Mono"/>
                <a:ea typeface="Roboto Mono"/>
                <a:cs typeface="Roboto Mono"/>
                <a:sym typeface="Roboto Mono"/>
              </a:rPr>
              <a:t>updatePrice()</a:t>
            </a:r>
            <a:r>
              <a:rPr lang="en-US" sz="1100">
                <a:latin typeface="Arial"/>
                <a:ea typeface="Arial"/>
                <a:cs typeface="Arial"/>
                <a:sym typeface="Arial"/>
              </a:rPr>
              <a:t> (cập nhật giá), </a:t>
            </a:r>
            <a:r>
              <a:rPr lang="en-US" sz="1100">
                <a:solidFill>
                  <a:srgbClr val="188038"/>
                </a:solidFill>
                <a:latin typeface="Roboto Mono"/>
                <a:ea typeface="Roboto Mono"/>
                <a:cs typeface="Roboto Mono"/>
                <a:sym typeface="Roboto Mono"/>
              </a:rPr>
              <a:t>setInterestParameters()</a:t>
            </a:r>
            <a:r>
              <a:rPr lang="en-US" sz="1100">
                <a:latin typeface="Arial"/>
                <a:ea typeface="Arial"/>
                <a:cs typeface="Arial"/>
                <a:sym typeface="Arial"/>
              </a:rPr>
              <a:t> (thiết lập tham số lãi suất), và </a:t>
            </a:r>
            <a:r>
              <a:rPr lang="en-US" sz="1100">
                <a:solidFill>
                  <a:srgbClr val="188038"/>
                </a:solidFill>
                <a:latin typeface="Roboto Mono"/>
                <a:ea typeface="Roboto Mono"/>
                <a:cs typeface="Roboto Mono"/>
                <a:sym typeface="Roboto Mono"/>
              </a:rPr>
              <a:t>fundPool()</a:t>
            </a:r>
            <a:r>
              <a:rPr lang="en-US" sz="1100">
                <a:latin typeface="Arial"/>
                <a:ea typeface="Arial"/>
                <a:cs typeface="Arial"/>
                <a:sym typeface="Arial"/>
              </a:rPr>
              <a:t> (nạp vốn cho pool).</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p:txBody>
      </p:sp>
      <p:sp>
        <p:nvSpPr>
          <p:cNvPr id="203" name="Google Shape;203;g3bb80078c6b_0_10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bb80078c6b_0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100">
                <a:latin typeface="Arial"/>
                <a:ea typeface="Arial"/>
                <a:cs typeface="Arial"/>
                <a:sym typeface="Arial"/>
              </a:rPr>
              <a:t>Hệ thống được thiết kế theo mô hình phân lớp chặt chẽ, đảm bảo tính tách biệt giữa giao diện người dùng, logic xử lý và môi trường thực thi blockchain.</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1. Lớp Người dùng (User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Hệ thống phục vụ ba nhóm đối tượng chính với các vai trò chuyên biệt:</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Borrower (Người vay):</a:t>
            </a:r>
            <a:r>
              <a:rPr lang="en-US" sz="1100">
                <a:latin typeface="Arial"/>
                <a:ea typeface="Arial"/>
                <a:cs typeface="Arial"/>
                <a:sym typeface="Arial"/>
              </a:rPr>
              <a:t> Sử dụng hệ thống để thế chấp tài sản và thực hiện các khoản vay.</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Supplier (Người cung cấp):</a:t>
            </a:r>
            <a:r>
              <a:rPr lang="en-US" sz="1100">
                <a:latin typeface="Arial"/>
                <a:ea typeface="Arial"/>
                <a:cs typeface="Arial"/>
                <a:sym typeface="Arial"/>
              </a:rPr>
              <a:t> Cung cấp thanh khoản vào bể chứa để nhận lãi suất.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Liquidator (Người thanh lý):</a:t>
            </a:r>
            <a:r>
              <a:rPr lang="en-US" sz="1100">
                <a:latin typeface="Arial"/>
                <a:ea typeface="Arial"/>
                <a:cs typeface="Arial"/>
                <a:sym typeface="Arial"/>
              </a:rPr>
              <a:t> Giám sát và thực hiện thanh lý các vị thế vay rủi ro để bảo vệ giao thức.</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2. Lớp Giao diện (Frontend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Xây dựng trên nền tảng Nuxt 3, bao gồm các thành phần chính để tương tác với người dùng:</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Các trang chức năng:</a:t>
            </a:r>
            <a:r>
              <a:rPr lang="en-US" sz="1100">
                <a:latin typeface="Arial"/>
                <a:ea typeface="Arial"/>
                <a:cs typeface="Arial"/>
                <a:sym typeface="Arial"/>
              </a:rPr>
              <a:t> Dashboard (Tổng quan), Market (Thị trường), My Assets (Tài sản cá nhân) và Liquidation (Thanh lý).</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Tầng dịch vụ Ethers.js (Ethers.js Service Layer):</a:t>
            </a:r>
            <a:r>
              <a:rPr lang="en-US" sz="1100">
                <a:latin typeface="Arial"/>
                <a:ea typeface="Arial"/>
                <a:cs typeface="Arial"/>
                <a:sym typeface="Arial"/>
              </a:rPr>
              <a:t> Chứa các logic nghiệp vụ như </a:t>
            </a:r>
            <a:r>
              <a:rPr lang="en-US" sz="1100">
                <a:solidFill>
                  <a:srgbClr val="188038"/>
                </a:solidFill>
                <a:latin typeface="Roboto Mono"/>
                <a:ea typeface="Roboto Mono"/>
                <a:cs typeface="Roboto Mono"/>
                <a:sym typeface="Roboto Mono"/>
              </a:rPr>
              <a:t>lendingService.ts</a:t>
            </a:r>
            <a:r>
              <a:rPr lang="en-US" sz="1100">
                <a:latin typeface="Arial"/>
                <a:ea typeface="Arial"/>
                <a:cs typeface="Arial"/>
                <a:sym typeface="Arial"/>
              </a:rPr>
              <a:t> để xử lý giao dịch và </a:t>
            </a:r>
            <a:r>
              <a:rPr lang="en-US" sz="1100">
                <a:solidFill>
                  <a:srgbClr val="188038"/>
                </a:solidFill>
                <a:latin typeface="Roboto Mono"/>
                <a:ea typeface="Roboto Mono"/>
                <a:cs typeface="Roboto Mono"/>
                <a:sym typeface="Roboto Mono"/>
              </a:rPr>
              <a:t>useWeb3.ts</a:t>
            </a:r>
            <a:r>
              <a:rPr lang="en-US" sz="1100">
                <a:latin typeface="Arial"/>
                <a:ea typeface="Arial"/>
                <a:cs typeface="Arial"/>
                <a:sym typeface="Arial"/>
              </a:rPr>
              <a:t> (Composable) để quản lý kết nối ví.</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3. Tầng kết nối Ví MetaMask (MetaMask Wallet)</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Đóng vai trò là cầu nối trung gian giữa Frontend và Blockchain thông qua các cuộc gọi RPC:</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Provider:</a:t>
            </a:r>
            <a:r>
              <a:rPr lang="en-US" sz="1100">
                <a:latin typeface="Arial"/>
                <a:ea typeface="Arial"/>
                <a:cs typeface="Arial"/>
                <a:sym typeface="Arial"/>
              </a:rPr>
              <a:t> Sử dụng </a:t>
            </a:r>
            <a:r>
              <a:rPr lang="en-US" sz="1100">
                <a:solidFill>
                  <a:srgbClr val="188038"/>
                </a:solidFill>
                <a:latin typeface="Roboto Mono"/>
                <a:ea typeface="Roboto Mono"/>
                <a:cs typeface="Roboto Mono"/>
                <a:sym typeface="Roboto Mono"/>
              </a:rPr>
              <a:t>BrowserProvider</a:t>
            </a:r>
            <a:r>
              <a:rPr lang="en-US" sz="1100">
                <a:latin typeface="Arial"/>
                <a:ea typeface="Arial"/>
                <a:cs typeface="Arial"/>
                <a:sym typeface="Arial"/>
              </a:rPr>
              <a:t> để kết nối với mạng lưới.</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Signer:</a:t>
            </a:r>
            <a:r>
              <a:rPr lang="en-US" sz="1100">
                <a:latin typeface="Arial"/>
                <a:ea typeface="Arial"/>
                <a:cs typeface="Arial"/>
                <a:sym typeface="Arial"/>
              </a:rPr>
              <a:t> Đại diện cho tài khoản người dùng thực hiện ký duyệt các giao dịch.</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4. Lớp Blockchain (Blockchain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Đây là trái tim của hệ thống, nơi lưu trữ dữ liệu và thực thi các logic hợp đồng thông minh:</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Smart Contract "LendingPool":</a:t>
            </a:r>
            <a:r>
              <a:rPr lang="en-US" sz="1100">
                <a:latin typeface="Arial"/>
                <a:ea typeface="Arial"/>
                <a:cs typeface="Arial"/>
                <a:sym typeface="Arial"/>
              </a:rPr>
              <a:t> Quản lý các hàm cốt lõi như </a:t>
            </a:r>
            <a:r>
              <a:rPr lang="en-US" sz="1100">
                <a:solidFill>
                  <a:srgbClr val="188038"/>
                </a:solidFill>
                <a:latin typeface="Roboto Mono"/>
                <a:ea typeface="Roboto Mono"/>
                <a:cs typeface="Roboto Mono"/>
                <a:sym typeface="Roboto Mono"/>
              </a:rPr>
              <a:t>deposit()</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borrow()</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repay()</a:t>
            </a:r>
            <a:r>
              <a:rPr lang="en-US" sz="1100">
                <a:latin typeface="Arial"/>
                <a:ea typeface="Arial"/>
                <a:cs typeface="Arial"/>
                <a:sym typeface="Arial"/>
              </a:rPr>
              <a:t>, và </a:t>
            </a:r>
            <a:r>
              <a:rPr lang="en-US" sz="1100">
                <a:solidFill>
                  <a:srgbClr val="188038"/>
                </a:solidFill>
                <a:latin typeface="Roboto Mono"/>
                <a:ea typeface="Roboto Mono"/>
                <a:cs typeface="Roboto Mono"/>
                <a:sym typeface="Roboto Mono"/>
              </a:rPr>
              <a:t>withdraw()</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Smart Contract "MockToken" (ERC20):</a:t>
            </a:r>
            <a:r>
              <a:rPr lang="en-US" sz="1100">
                <a:latin typeface="Arial"/>
                <a:ea typeface="Arial"/>
                <a:cs typeface="Arial"/>
                <a:sym typeface="Arial"/>
              </a:rPr>
              <a:t> Quản lý số dư tiền gửi (</a:t>
            </a:r>
            <a:r>
              <a:rPr lang="en-US" sz="1100">
                <a:solidFill>
                  <a:srgbClr val="188038"/>
                </a:solidFill>
                <a:latin typeface="Roboto Mono"/>
                <a:ea typeface="Roboto Mono"/>
                <a:cs typeface="Roboto Mono"/>
                <a:sym typeface="Roboto Mono"/>
              </a:rPr>
              <a:t>deposits</a:t>
            </a:r>
            <a:r>
              <a:rPr lang="en-US" sz="1100">
                <a:latin typeface="Arial"/>
                <a:ea typeface="Arial"/>
                <a:cs typeface="Arial"/>
                <a:sym typeface="Arial"/>
              </a:rPr>
              <a:t>), khoản vay (</a:t>
            </a:r>
            <a:r>
              <a:rPr lang="en-US" sz="1100">
                <a:solidFill>
                  <a:srgbClr val="188038"/>
                </a:solidFill>
                <a:latin typeface="Roboto Mono"/>
                <a:ea typeface="Roboto Mono"/>
                <a:cs typeface="Roboto Mono"/>
                <a:sym typeface="Roboto Mono"/>
              </a:rPr>
              <a:t>loans</a:t>
            </a:r>
            <a:r>
              <a:rPr lang="en-US" sz="1100">
                <a:latin typeface="Arial"/>
                <a:ea typeface="Arial"/>
                <a:cs typeface="Arial"/>
                <a:sym typeface="Arial"/>
              </a:rPr>
              <a:t>), token cung cấp (</a:t>
            </a:r>
            <a:r>
              <a:rPr lang="en-US" sz="1100">
                <a:solidFill>
                  <a:srgbClr val="188038"/>
                </a:solidFill>
                <a:latin typeface="Roboto Mono"/>
                <a:ea typeface="Roboto Mono"/>
                <a:cs typeface="Roboto Mono"/>
                <a:sym typeface="Roboto Mono"/>
              </a:rPr>
              <a:t>suppliedTokens</a:t>
            </a:r>
            <a:r>
              <a:rPr lang="en-US" sz="1100">
                <a:latin typeface="Arial"/>
                <a:ea typeface="Arial"/>
                <a:cs typeface="Arial"/>
                <a:sym typeface="Arial"/>
              </a:rPr>
              <a:t>), cùng các chỉ số lãi suất </a:t>
            </a:r>
            <a:r>
              <a:rPr lang="en-US" sz="1100">
                <a:solidFill>
                  <a:srgbClr val="188038"/>
                </a:solidFill>
                <a:latin typeface="Roboto Mono"/>
                <a:ea typeface="Roboto Mono"/>
                <a:cs typeface="Roboto Mono"/>
                <a:sym typeface="Roboto Mono"/>
              </a:rPr>
              <a:t>borrowIndex</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supplyIndex</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Môi trường thực thi:</a:t>
            </a:r>
            <a:r>
              <a:rPr lang="en-US" sz="1100">
                <a:latin typeface="Arial"/>
                <a:ea typeface="Arial"/>
                <a:cs typeface="Arial"/>
                <a:sym typeface="Arial"/>
              </a:rPr>
              <a:t> Chạy trên Ethereum Blockchain (giả lập qua Hardhat) với mạng Localhost (ChainID: 1337) và môi trường EVM.</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5. Lớp Quản trị (Admin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Cung cấp các công cụ để điều hành và duy trì sự ổn định của giao thức:</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Các hàm quản trị (Admin Functions):</a:t>
            </a:r>
            <a:r>
              <a:rPr lang="en-US" sz="1100">
                <a:latin typeface="Arial"/>
                <a:ea typeface="Arial"/>
                <a:cs typeface="Arial"/>
                <a:sym typeface="Arial"/>
              </a:rPr>
              <a:t> bao gồm </a:t>
            </a:r>
            <a:r>
              <a:rPr lang="en-US" sz="1100">
                <a:solidFill>
                  <a:srgbClr val="188038"/>
                </a:solidFill>
                <a:latin typeface="Roboto Mono"/>
                <a:ea typeface="Roboto Mono"/>
                <a:cs typeface="Roboto Mono"/>
                <a:sym typeface="Roboto Mono"/>
              </a:rPr>
              <a:t>updatePrice()</a:t>
            </a:r>
            <a:r>
              <a:rPr lang="en-US" sz="1100">
                <a:latin typeface="Arial"/>
                <a:ea typeface="Arial"/>
                <a:cs typeface="Arial"/>
                <a:sym typeface="Arial"/>
              </a:rPr>
              <a:t> (cập nhật giá), </a:t>
            </a:r>
            <a:r>
              <a:rPr lang="en-US" sz="1100">
                <a:solidFill>
                  <a:srgbClr val="188038"/>
                </a:solidFill>
                <a:latin typeface="Roboto Mono"/>
                <a:ea typeface="Roboto Mono"/>
                <a:cs typeface="Roboto Mono"/>
                <a:sym typeface="Roboto Mono"/>
              </a:rPr>
              <a:t>setInterestParameters()</a:t>
            </a:r>
            <a:r>
              <a:rPr lang="en-US" sz="1100">
                <a:latin typeface="Arial"/>
                <a:ea typeface="Arial"/>
                <a:cs typeface="Arial"/>
                <a:sym typeface="Arial"/>
              </a:rPr>
              <a:t> (thiết lập tham số lãi suất), và </a:t>
            </a:r>
            <a:r>
              <a:rPr lang="en-US" sz="1100">
                <a:solidFill>
                  <a:srgbClr val="188038"/>
                </a:solidFill>
                <a:latin typeface="Roboto Mono"/>
                <a:ea typeface="Roboto Mono"/>
                <a:cs typeface="Roboto Mono"/>
                <a:sym typeface="Roboto Mono"/>
              </a:rPr>
              <a:t>fundPool()</a:t>
            </a:r>
            <a:r>
              <a:rPr lang="en-US" sz="1100">
                <a:latin typeface="Arial"/>
                <a:ea typeface="Arial"/>
                <a:cs typeface="Arial"/>
                <a:sym typeface="Arial"/>
              </a:rPr>
              <a:t> (nạp vốn cho pool).</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p:txBody>
      </p:sp>
      <p:sp>
        <p:nvSpPr>
          <p:cNvPr id="210" name="Google Shape;210;g3bb80078c6b_0_1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bb80078c6b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100">
                <a:latin typeface="Arial"/>
                <a:ea typeface="Arial"/>
                <a:cs typeface="Arial"/>
                <a:sym typeface="Arial"/>
              </a:rPr>
              <a:t>Hệ thống được thiết kế theo mô hình phân lớp chặt chẽ, đảm bảo tính tách biệt giữa giao diện người dùng, logic xử lý và môi trường thực thi blockchain.</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1. Lớp Người dùng (User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Hệ thống phục vụ ba nhóm đối tượng chính với các vai trò chuyên biệt:</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Borrower (Người vay):</a:t>
            </a:r>
            <a:r>
              <a:rPr lang="en-US" sz="1100">
                <a:latin typeface="Arial"/>
                <a:ea typeface="Arial"/>
                <a:cs typeface="Arial"/>
                <a:sym typeface="Arial"/>
              </a:rPr>
              <a:t> Sử dụng hệ thống để thế chấp tài sản và thực hiện các khoản vay.</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Supplier (Người cung cấp):</a:t>
            </a:r>
            <a:r>
              <a:rPr lang="en-US" sz="1100">
                <a:latin typeface="Arial"/>
                <a:ea typeface="Arial"/>
                <a:cs typeface="Arial"/>
                <a:sym typeface="Arial"/>
              </a:rPr>
              <a:t> Cung cấp thanh khoản vào bể chứa để nhận lãi suất.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Liquidator (Người thanh lý):</a:t>
            </a:r>
            <a:r>
              <a:rPr lang="en-US" sz="1100">
                <a:latin typeface="Arial"/>
                <a:ea typeface="Arial"/>
                <a:cs typeface="Arial"/>
                <a:sym typeface="Arial"/>
              </a:rPr>
              <a:t> Giám sát và thực hiện thanh lý các vị thế vay rủi ro để bảo vệ giao thức.</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2. Lớp Giao diện (Frontend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Xây dựng trên nền tảng Nuxt 3, bao gồm các thành phần chính để tương tác với người dùng:</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Các trang chức năng:</a:t>
            </a:r>
            <a:r>
              <a:rPr lang="en-US" sz="1100">
                <a:latin typeface="Arial"/>
                <a:ea typeface="Arial"/>
                <a:cs typeface="Arial"/>
                <a:sym typeface="Arial"/>
              </a:rPr>
              <a:t> Dashboard (Tổng quan), Market (Thị trường), My Assets (Tài sản cá nhân) và Liquidation (Thanh lý).</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Tầng dịch vụ Ethers.js (Ethers.js Service Layer):</a:t>
            </a:r>
            <a:r>
              <a:rPr lang="en-US" sz="1100">
                <a:latin typeface="Arial"/>
                <a:ea typeface="Arial"/>
                <a:cs typeface="Arial"/>
                <a:sym typeface="Arial"/>
              </a:rPr>
              <a:t> Chứa các logic nghiệp vụ như </a:t>
            </a:r>
            <a:r>
              <a:rPr lang="en-US" sz="1100">
                <a:solidFill>
                  <a:srgbClr val="188038"/>
                </a:solidFill>
                <a:latin typeface="Roboto Mono"/>
                <a:ea typeface="Roboto Mono"/>
                <a:cs typeface="Roboto Mono"/>
                <a:sym typeface="Roboto Mono"/>
              </a:rPr>
              <a:t>lendingService.ts</a:t>
            </a:r>
            <a:r>
              <a:rPr lang="en-US" sz="1100">
                <a:latin typeface="Arial"/>
                <a:ea typeface="Arial"/>
                <a:cs typeface="Arial"/>
                <a:sym typeface="Arial"/>
              </a:rPr>
              <a:t> để xử lý giao dịch và </a:t>
            </a:r>
            <a:r>
              <a:rPr lang="en-US" sz="1100">
                <a:solidFill>
                  <a:srgbClr val="188038"/>
                </a:solidFill>
                <a:latin typeface="Roboto Mono"/>
                <a:ea typeface="Roboto Mono"/>
                <a:cs typeface="Roboto Mono"/>
                <a:sym typeface="Roboto Mono"/>
              </a:rPr>
              <a:t>useWeb3.ts</a:t>
            </a:r>
            <a:r>
              <a:rPr lang="en-US" sz="1100">
                <a:latin typeface="Arial"/>
                <a:ea typeface="Arial"/>
                <a:cs typeface="Arial"/>
                <a:sym typeface="Arial"/>
              </a:rPr>
              <a:t> (Composable) để quản lý kết nối ví.</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3. Tầng kết nối Ví MetaMask (MetaMask Wallet)</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Đóng vai trò là cầu nối trung gian giữa Frontend và Blockchain thông qua các cuộc gọi RPC:</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Provider:</a:t>
            </a:r>
            <a:r>
              <a:rPr lang="en-US" sz="1100">
                <a:latin typeface="Arial"/>
                <a:ea typeface="Arial"/>
                <a:cs typeface="Arial"/>
                <a:sym typeface="Arial"/>
              </a:rPr>
              <a:t> Sử dụng </a:t>
            </a:r>
            <a:r>
              <a:rPr lang="en-US" sz="1100">
                <a:solidFill>
                  <a:srgbClr val="188038"/>
                </a:solidFill>
                <a:latin typeface="Roboto Mono"/>
                <a:ea typeface="Roboto Mono"/>
                <a:cs typeface="Roboto Mono"/>
                <a:sym typeface="Roboto Mono"/>
              </a:rPr>
              <a:t>BrowserProvider</a:t>
            </a:r>
            <a:r>
              <a:rPr lang="en-US" sz="1100">
                <a:latin typeface="Arial"/>
                <a:ea typeface="Arial"/>
                <a:cs typeface="Arial"/>
                <a:sym typeface="Arial"/>
              </a:rPr>
              <a:t> để kết nối với mạng lưới.</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Signer:</a:t>
            </a:r>
            <a:r>
              <a:rPr lang="en-US" sz="1100">
                <a:latin typeface="Arial"/>
                <a:ea typeface="Arial"/>
                <a:cs typeface="Arial"/>
                <a:sym typeface="Arial"/>
              </a:rPr>
              <a:t> Đại diện cho tài khoản người dùng thực hiện ký duyệt các giao dịch.</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4. Lớp Blockchain (Blockchain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Đây là trái tim của hệ thống, nơi lưu trữ dữ liệu và thực thi các logic hợp đồng thông minh:</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Smart Contract "LendingPool":</a:t>
            </a:r>
            <a:r>
              <a:rPr lang="en-US" sz="1100">
                <a:latin typeface="Arial"/>
                <a:ea typeface="Arial"/>
                <a:cs typeface="Arial"/>
                <a:sym typeface="Arial"/>
              </a:rPr>
              <a:t> Quản lý các hàm cốt lõi như </a:t>
            </a:r>
            <a:r>
              <a:rPr lang="en-US" sz="1100">
                <a:solidFill>
                  <a:srgbClr val="188038"/>
                </a:solidFill>
                <a:latin typeface="Roboto Mono"/>
                <a:ea typeface="Roboto Mono"/>
                <a:cs typeface="Roboto Mono"/>
                <a:sym typeface="Roboto Mono"/>
              </a:rPr>
              <a:t>deposit()</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borrow()</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repay()</a:t>
            </a:r>
            <a:r>
              <a:rPr lang="en-US" sz="1100">
                <a:latin typeface="Arial"/>
                <a:ea typeface="Arial"/>
                <a:cs typeface="Arial"/>
                <a:sym typeface="Arial"/>
              </a:rPr>
              <a:t>, và </a:t>
            </a:r>
            <a:r>
              <a:rPr lang="en-US" sz="1100">
                <a:solidFill>
                  <a:srgbClr val="188038"/>
                </a:solidFill>
                <a:latin typeface="Roboto Mono"/>
                <a:ea typeface="Roboto Mono"/>
                <a:cs typeface="Roboto Mono"/>
                <a:sym typeface="Roboto Mono"/>
              </a:rPr>
              <a:t>withdraw()</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Smart Contract "MockToken" (ERC20):</a:t>
            </a:r>
            <a:r>
              <a:rPr lang="en-US" sz="1100">
                <a:latin typeface="Arial"/>
                <a:ea typeface="Arial"/>
                <a:cs typeface="Arial"/>
                <a:sym typeface="Arial"/>
              </a:rPr>
              <a:t> Quản lý số dư tiền gửi (</a:t>
            </a:r>
            <a:r>
              <a:rPr lang="en-US" sz="1100">
                <a:solidFill>
                  <a:srgbClr val="188038"/>
                </a:solidFill>
                <a:latin typeface="Roboto Mono"/>
                <a:ea typeface="Roboto Mono"/>
                <a:cs typeface="Roboto Mono"/>
                <a:sym typeface="Roboto Mono"/>
              </a:rPr>
              <a:t>deposits</a:t>
            </a:r>
            <a:r>
              <a:rPr lang="en-US" sz="1100">
                <a:latin typeface="Arial"/>
                <a:ea typeface="Arial"/>
                <a:cs typeface="Arial"/>
                <a:sym typeface="Arial"/>
              </a:rPr>
              <a:t>), khoản vay (</a:t>
            </a:r>
            <a:r>
              <a:rPr lang="en-US" sz="1100">
                <a:solidFill>
                  <a:srgbClr val="188038"/>
                </a:solidFill>
                <a:latin typeface="Roboto Mono"/>
                <a:ea typeface="Roboto Mono"/>
                <a:cs typeface="Roboto Mono"/>
                <a:sym typeface="Roboto Mono"/>
              </a:rPr>
              <a:t>loans</a:t>
            </a:r>
            <a:r>
              <a:rPr lang="en-US" sz="1100">
                <a:latin typeface="Arial"/>
                <a:ea typeface="Arial"/>
                <a:cs typeface="Arial"/>
                <a:sym typeface="Arial"/>
              </a:rPr>
              <a:t>), token cung cấp (</a:t>
            </a:r>
            <a:r>
              <a:rPr lang="en-US" sz="1100">
                <a:solidFill>
                  <a:srgbClr val="188038"/>
                </a:solidFill>
                <a:latin typeface="Roboto Mono"/>
                <a:ea typeface="Roboto Mono"/>
                <a:cs typeface="Roboto Mono"/>
                <a:sym typeface="Roboto Mono"/>
              </a:rPr>
              <a:t>suppliedTokens</a:t>
            </a:r>
            <a:r>
              <a:rPr lang="en-US" sz="1100">
                <a:latin typeface="Arial"/>
                <a:ea typeface="Arial"/>
                <a:cs typeface="Arial"/>
                <a:sym typeface="Arial"/>
              </a:rPr>
              <a:t>), cùng các chỉ số lãi suất </a:t>
            </a:r>
            <a:r>
              <a:rPr lang="en-US" sz="1100">
                <a:solidFill>
                  <a:srgbClr val="188038"/>
                </a:solidFill>
                <a:latin typeface="Roboto Mono"/>
                <a:ea typeface="Roboto Mono"/>
                <a:cs typeface="Roboto Mono"/>
                <a:sym typeface="Roboto Mono"/>
              </a:rPr>
              <a:t>borrowIndex</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supplyIndex</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Môi trường thực thi:</a:t>
            </a:r>
            <a:r>
              <a:rPr lang="en-US" sz="1100">
                <a:latin typeface="Arial"/>
                <a:ea typeface="Arial"/>
                <a:cs typeface="Arial"/>
                <a:sym typeface="Arial"/>
              </a:rPr>
              <a:t> Chạy trên Ethereum Blockchain (giả lập qua Hardhat) với mạng Localhost (ChainID: 1337) và môi trường EVM.</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5. Lớp Quản trị (Admin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Cung cấp các công cụ để điều hành và duy trì sự ổn định của giao thức:</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Các hàm quản trị (Admin Functions):</a:t>
            </a:r>
            <a:r>
              <a:rPr lang="en-US" sz="1100">
                <a:latin typeface="Arial"/>
                <a:ea typeface="Arial"/>
                <a:cs typeface="Arial"/>
                <a:sym typeface="Arial"/>
              </a:rPr>
              <a:t> bao gồm </a:t>
            </a:r>
            <a:r>
              <a:rPr lang="en-US" sz="1100">
                <a:solidFill>
                  <a:srgbClr val="188038"/>
                </a:solidFill>
                <a:latin typeface="Roboto Mono"/>
                <a:ea typeface="Roboto Mono"/>
                <a:cs typeface="Roboto Mono"/>
                <a:sym typeface="Roboto Mono"/>
              </a:rPr>
              <a:t>updatePrice()</a:t>
            </a:r>
            <a:r>
              <a:rPr lang="en-US" sz="1100">
                <a:latin typeface="Arial"/>
                <a:ea typeface="Arial"/>
                <a:cs typeface="Arial"/>
                <a:sym typeface="Arial"/>
              </a:rPr>
              <a:t> (cập nhật giá), </a:t>
            </a:r>
            <a:r>
              <a:rPr lang="en-US" sz="1100">
                <a:solidFill>
                  <a:srgbClr val="188038"/>
                </a:solidFill>
                <a:latin typeface="Roboto Mono"/>
                <a:ea typeface="Roboto Mono"/>
                <a:cs typeface="Roboto Mono"/>
                <a:sym typeface="Roboto Mono"/>
              </a:rPr>
              <a:t>setInterestParameters()</a:t>
            </a:r>
            <a:r>
              <a:rPr lang="en-US" sz="1100">
                <a:latin typeface="Arial"/>
                <a:ea typeface="Arial"/>
                <a:cs typeface="Arial"/>
                <a:sym typeface="Arial"/>
              </a:rPr>
              <a:t> (thiết lập tham số lãi suất), và </a:t>
            </a:r>
            <a:r>
              <a:rPr lang="en-US" sz="1100">
                <a:solidFill>
                  <a:srgbClr val="188038"/>
                </a:solidFill>
                <a:latin typeface="Roboto Mono"/>
                <a:ea typeface="Roboto Mono"/>
                <a:cs typeface="Roboto Mono"/>
                <a:sym typeface="Roboto Mono"/>
              </a:rPr>
              <a:t>fundPool()</a:t>
            </a:r>
            <a:r>
              <a:rPr lang="en-US" sz="1100">
                <a:latin typeface="Arial"/>
                <a:ea typeface="Arial"/>
                <a:cs typeface="Arial"/>
                <a:sym typeface="Arial"/>
              </a:rPr>
              <a:t> (nạp vốn cho pool).</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p:txBody>
      </p:sp>
      <p:sp>
        <p:nvSpPr>
          <p:cNvPr id="217" name="Google Shape;217;g3bb80078c6b_0_1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bb80078c6b_0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100">
                <a:latin typeface="Arial"/>
                <a:ea typeface="Arial"/>
                <a:cs typeface="Arial"/>
                <a:sym typeface="Arial"/>
              </a:rPr>
              <a:t>Hệ thống được thiết kế theo mô hình phân lớp chặt chẽ, đảm bảo tính tách biệt giữa giao diện người dùng, logic xử lý và môi trường thực thi blockchain.</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1. Lớp Người dùng (User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Hệ thống phục vụ ba nhóm đối tượng chính với các vai trò chuyên biệt:</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Borrower (Người vay):</a:t>
            </a:r>
            <a:r>
              <a:rPr lang="en-US" sz="1100">
                <a:latin typeface="Arial"/>
                <a:ea typeface="Arial"/>
                <a:cs typeface="Arial"/>
                <a:sym typeface="Arial"/>
              </a:rPr>
              <a:t> Sử dụng hệ thống để thế chấp tài sản và thực hiện các khoản vay.</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Supplier (Người cung cấp):</a:t>
            </a:r>
            <a:r>
              <a:rPr lang="en-US" sz="1100">
                <a:latin typeface="Arial"/>
                <a:ea typeface="Arial"/>
                <a:cs typeface="Arial"/>
                <a:sym typeface="Arial"/>
              </a:rPr>
              <a:t> Cung cấp thanh khoản vào bể chứa để nhận lãi suất.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Liquidator (Người thanh lý):</a:t>
            </a:r>
            <a:r>
              <a:rPr lang="en-US" sz="1100">
                <a:latin typeface="Arial"/>
                <a:ea typeface="Arial"/>
                <a:cs typeface="Arial"/>
                <a:sym typeface="Arial"/>
              </a:rPr>
              <a:t> Giám sát và thực hiện thanh lý các vị thế vay rủi ro để bảo vệ giao thức.</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2. Lớp Giao diện (Frontend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Xây dựng trên nền tảng Nuxt 3, bao gồm các thành phần chính để tương tác với người dùng:</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Các trang chức năng:</a:t>
            </a:r>
            <a:r>
              <a:rPr lang="en-US" sz="1100">
                <a:latin typeface="Arial"/>
                <a:ea typeface="Arial"/>
                <a:cs typeface="Arial"/>
                <a:sym typeface="Arial"/>
              </a:rPr>
              <a:t> Dashboard (Tổng quan), Market (Thị trường), My Assets (Tài sản cá nhân) và Liquidation (Thanh lý).</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Tầng dịch vụ Ethers.js (Ethers.js Service Layer):</a:t>
            </a:r>
            <a:r>
              <a:rPr lang="en-US" sz="1100">
                <a:latin typeface="Arial"/>
                <a:ea typeface="Arial"/>
                <a:cs typeface="Arial"/>
                <a:sym typeface="Arial"/>
              </a:rPr>
              <a:t> Chứa các logic nghiệp vụ như </a:t>
            </a:r>
            <a:r>
              <a:rPr lang="en-US" sz="1100">
                <a:solidFill>
                  <a:srgbClr val="188038"/>
                </a:solidFill>
                <a:latin typeface="Roboto Mono"/>
                <a:ea typeface="Roboto Mono"/>
                <a:cs typeface="Roboto Mono"/>
                <a:sym typeface="Roboto Mono"/>
              </a:rPr>
              <a:t>lendingService.ts</a:t>
            </a:r>
            <a:r>
              <a:rPr lang="en-US" sz="1100">
                <a:latin typeface="Arial"/>
                <a:ea typeface="Arial"/>
                <a:cs typeface="Arial"/>
                <a:sym typeface="Arial"/>
              </a:rPr>
              <a:t> để xử lý giao dịch và </a:t>
            </a:r>
            <a:r>
              <a:rPr lang="en-US" sz="1100">
                <a:solidFill>
                  <a:srgbClr val="188038"/>
                </a:solidFill>
                <a:latin typeface="Roboto Mono"/>
                <a:ea typeface="Roboto Mono"/>
                <a:cs typeface="Roboto Mono"/>
                <a:sym typeface="Roboto Mono"/>
              </a:rPr>
              <a:t>useWeb3.ts</a:t>
            </a:r>
            <a:r>
              <a:rPr lang="en-US" sz="1100">
                <a:latin typeface="Arial"/>
                <a:ea typeface="Arial"/>
                <a:cs typeface="Arial"/>
                <a:sym typeface="Arial"/>
              </a:rPr>
              <a:t> (Composable) để quản lý kết nối ví.</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3. Tầng kết nối Ví MetaMask (MetaMask Wallet)</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Đóng vai trò là cầu nối trung gian giữa Frontend và Blockchain thông qua các cuộc gọi RPC:</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Provider:</a:t>
            </a:r>
            <a:r>
              <a:rPr lang="en-US" sz="1100">
                <a:latin typeface="Arial"/>
                <a:ea typeface="Arial"/>
                <a:cs typeface="Arial"/>
                <a:sym typeface="Arial"/>
              </a:rPr>
              <a:t> Sử dụng </a:t>
            </a:r>
            <a:r>
              <a:rPr lang="en-US" sz="1100">
                <a:solidFill>
                  <a:srgbClr val="188038"/>
                </a:solidFill>
                <a:latin typeface="Roboto Mono"/>
                <a:ea typeface="Roboto Mono"/>
                <a:cs typeface="Roboto Mono"/>
                <a:sym typeface="Roboto Mono"/>
              </a:rPr>
              <a:t>BrowserProvider</a:t>
            </a:r>
            <a:r>
              <a:rPr lang="en-US" sz="1100">
                <a:latin typeface="Arial"/>
                <a:ea typeface="Arial"/>
                <a:cs typeface="Arial"/>
                <a:sym typeface="Arial"/>
              </a:rPr>
              <a:t> để kết nối với mạng lưới.</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Signer:</a:t>
            </a:r>
            <a:r>
              <a:rPr lang="en-US" sz="1100">
                <a:latin typeface="Arial"/>
                <a:ea typeface="Arial"/>
                <a:cs typeface="Arial"/>
                <a:sym typeface="Arial"/>
              </a:rPr>
              <a:t> Đại diện cho tài khoản người dùng thực hiện ký duyệt các giao dịch.</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4. Lớp Blockchain (Blockchain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Đây là trái tim của hệ thống, nơi lưu trữ dữ liệu và thực thi các logic hợp đồng thông minh:</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Smart Contract "LendingPool":</a:t>
            </a:r>
            <a:r>
              <a:rPr lang="en-US" sz="1100">
                <a:latin typeface="Arial"/>
                <a:ea typeface="Arial"/>
                <a:cs typeface="Arial"/>
                <a:sym typeface="Arial"/>
              </a:rPr>
              <a:t> Quản lý các hàm cốt lõi như </a:t>
            </a:r>
            <a:r>
              <a:rPr lang="en-US" sz="1100">
                <a:solidFill>
                  <a:srgbClr val="188038"/>
                </a:solidFill>
                <a:latin typeface="Roboto Mono"/>
                <a:ea typeface="Roboto Mono"/>
                <a:cs typeface="Roboto Mono"/>
                <a:sym typeface="Roboto Mono"/>
              </a:rPr>
              <a:t>deposit()</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borrow()</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repay()</a:t>
            </a:r>
            <a:r>
              <a:rPr lang="en-US" sz="1100">
                <a:latin typeface="Arial"/>
                <a:ea typeface="Arial"/>
                <a:cs typeface="Arial"/>
                <a:sym typeface="Arial"/>
              </a:rPr>
              <a:t>, và </a:t>
            </a:r>
            <a:r>
              <a:rPr lang="en-US" sz="1100">
                <a:solidFill>
                  <a:srgbClr val="188038"/>
                </a:solidFill>
                <a:latin typeface="Roboto Mono"/>
                <a:ea typeface="Roboto Mono"/>
                <a:cs typeface="Roboto Mono"/>
                <a:sym typeface="Roboto Mono"/>
              </a:rPr>
              <a:t>withdraw()</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Smart Contract "MockToken" (ERC20):</a:t>
            </a:r>
            <a:r>
              <a:rPr lang="en-US" sz="1100">
                <a:latin typeface="Arial"/>
                <a:ea typeface="Arial"/>
                <a:cs typeface="Arial"/>
                <a:sym typeface="Arial"/>
              </a:rPr>
              <a:t> Quản lý số dư tiền gửi (</a:t>
            </a:r>
            <a:r>
              <a:rPr lang="en-US" sz="1100">
                <a:solidFill>
                  <a:srgbClr val="188038"/>
                </a:solidFill>
                <a:latin typeface="Roboto Mono"/>
                <a:ea typeface="Roboto Mono"/>
                <a:cs typeface="Roboto Mono"/>
                <a:sym typeface="Roboto Mono"/>
              </a:rPr>
              <a:t>deposits</a:t>
            </a:r>
            <a:r>
              <a:rPr lang="en-US" sz="1100">
                <a:latin typeface="Arial"/>
                <a:ea typeface="Arial"/>
                <a:cs typeface="Arial"/>
                <a:sym typeface="Arial"/>
              </a:rPr>
              <a:t>), khoản vay (</a:t>
            </a:r>
            <a:r>
              <a:rPr lang="en-US" sz="1100">
                <a:solidFill>
                  <a:srgbClr val="188038"/>
                </a:solidFill>
                <a:latin typeface="Roboto Mono"/>
                <a:ea typeface="Roboto Mono"/>
                <a:cs typeface="Roboto Mono"/>
                <a:sym typeface="Roboto Mono"/>
              </a:rPr>
              <a:t>loans</a:t>
            </a:r>
            <a:r>
              <a:rPr lang="en-US" sz="1100">
                <a:latin typeface="Arial"/>
                <a:ea typeface="Arial"/>
                <a:cs typeface="Arial"/>
                <a:sym typeface="Arial"/>
              </a:rPr>
              <a:t>), token cung cấp (</a:t>
            </a:r>
            <a:r>
              <a:rPr lang="en-US" sz="1100">
                <a:solidFill>
                  <a:srgbClr val="188038"/>
                </a:solidFill>
                <a:latin typeface="Roboto Mono"/>
                <a:ea typeface="Roboto Mono"/>
                <a:cs typeface="Roboto Mono"/>
                <a:sym typeface="Roboto Mono"/>
              </a:rPr>
              <a:t>suppliedTokens</a:t>
            </a:r>
            <a:r>
              <a:rPr lang="en-US" sz="1100">
                <a:latin typeface="Arial"/>
                <a:ea typeface="Arial"/>
                <a:cs typeface="Arial"/>
                <a:sym typeface="Arial"/>
              </a:rPr>
              <a:t>), cùng các chỉ số lãi suất </a:t>
            </a:r>
            <a:r>
              <a:rPr lang="en-US" sz="1100">
                <a:solidFill>
                  <a:srgbClr val="188038"/>
                </a:solidFill>
                <a:latin typeface="Roboto Mono"/>
                <a:ea typeface="Roboto Mono"/>
                <a:cs typeface="Roboto Mono"/>
                <a:sym typeface="Roboto Mono"/>
              </a:rPr>
              <a:t>borrowIndex</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supplyIndex</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Môi trường thực thi:</a:t>
            </a:r>
            <a:r>
              <a:rPr lang="en-US" sz="1100">
                <a:latin typeface="Arial"/>
                <a:ea typeface="Arial"/>
                <a:cs typeface="Arial"/>
                <a:sym typeface="Arial"/>
              </a:rPr>
              <a:t> Chạy trên Ethereum Blockchain (giả lập qua Hardhat) với mạng Localhost (ChainID: 1337) và môi trường EVM.</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5. Lớp Quản trị (Admin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Cung cấp các công cụ để điều hành và duy trì sự ổn định của giao thức:</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Các hàm quản trị (Admin Functions):</a:t>
            </a:r>
            <a:r>
              <a:rPr lang="en-US" sz="1100">
                <a:latin typeface="Arial"/>
                <a:ea typeface="Arial"/>
                <a:cs typeface="Arial"/>
                <a:sym typeface="Arial"/>
              </a:rPr>
              <a:t> bao gồm </a:t>
            </a:r>
            <a:r>
              <a:rPr lang="en-US" sz="1100">
                <a:solidFill>
                  <a:srgbClr val="188038"/>
                </a:solidFill>
                <a:latin typeface="Roboto Mono"/>
                <a:ea typeface="Roboto Mono"/>
                <a:cs typeface="Roboto Mono"/>
                <a:sym typeface="Roboto Mono"/>
              </a:rPr>
              <a:t>updatePrice()</a:t>
            </a:r>
            <a:r>
              <a:rPr lang="en-US" sz="1100">
                <a:latin typeface="Arial"/>
                <a:ea typeface="Arial"/>
                <a:cs typeface="Arial"/>
                <a:sym typeface="Arial"/>
              </a:rPr>
              <a:t> (cập nhật giá), </a:t>
            </a:r>
            <a:r>
              <a:rPr lang="en-US" sz="1100">
                <a:solidFill>
                  <a:srgbClr val="188038"/>
                </a:solidFill>
                <a:latin typeface="Roboto Mono"/>
                <a:ea typeface="Roboto Mono"/>
                <a:cs typeface="Roboto Mono"/>
                <a:sym typeface="Roboto Mono"/>
              </a:rPr>
              <a:t>setInterestParameters()</a:t>
            </a:r>
            <a:r>
              <a:rPr lang="en-US" sz="1100">
                <a:latin typeface="Arial"/>
                <a:ea typeface="Arial"/>
                <a:cs typeface="Arial"/>
                <a:sym typeface="Arial"/>
              </a:rPr>
              <a:t> (thiết lập tham số lãi suất), và </a:t>
            </a:r>
            <a:r>
              <a:rPr lang="en-US" sz="1100">
                <a:solidFill>
                  <a:srgbClr val="188038"/>
                </a:solidFill>
                <a:latin typeface="Roboto Mono"/>
                <a:ea typeface="Roboto Mono"/>
                <a:cs typeface="Roboto Mono"/>
                <a:sym typeface="Roboto Mono"/>
              </a:rPr>
              <a:t>fundPool()</a:t>
            </a:r>
            <a:r>
              <a:rPr lang="en-US" sz="1100">
                <a:latin typeface="Arial"/>
                <a:ea typeface="Arial"/>
                <a:cs typeface="Arial"/>
                <a:sym typeface="Arial"/>
              </a:rPr>
              <a:t> (nạp vốn cho pool).</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p:txBody>
      </p:sp>
      <p:sp>
        <p:nvSpPr>
          <p:cNvPr id="224" name="Google Shape;224;g3bb80078c6b_0_1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bb80078c6b_0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100">
                <a:latin typeface="Arial"/>
                <a:ea typeface="Arial"/>
                <a:cs typeface="Arial"/>
                <a:sym typeface="Arial"/>
              </a:rPr>
              <a:t>Hệ thống được thiết kế theo mô hình phân lớp chặt chẽ, đảm bảo tính tách biệt giữa giao diện người dùng, logic xử lý và môi trường thực thi blockchain.</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1. Lớp Người dùng (User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Hệ thống phục vụ ba nhóm đối tượng chính với các vai trò chuyên biệt:</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Borrower (Người vay):</a:t>
            </a:r>
            <a:r>
              <a:rPr lang="en-US" sz="1100">
                <a:latin typeface="Arial"/>
                <a:ea typeface="Arial"/>
                <a:cs typeface="Arial"/>
                <a:sym typeface="Arial"/>
              </a:rPr>
              <a:t> Sử dụng hệ thống để thế chấp tài sản và thực hiện các khoản vay.</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Supplier (Người cung cấp):</a:t>
            </a:r>
            <a:r>
              <a:rPr lang="en-US" sz="1100">
                <a:latin typeface="Arial"/>
                <a:ea typeface="Arial"/>
                <a:cs typeface="Arial"/>
                <a:sym typeface="Arial"/>
              </a:rPr>
              <a:t> Cung cấp thanh khoản vào bể chứa để nhận lãi suất.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Liquidator (Người thanh lý):</a:t>
            </a:r>
            <a:r>
              <a:rPr lang="en-US" sz="1100">
                <a:latin typeface="Arial"/>
                <a:ea typeface="Arial"/>
                <a:cs typeface="Arial"/>
                <a:sym typeface="Arial"/>
              </a:rPr>
              <a:t> Giám sát và thực hiện thanh lý các vị thế vay rủi ro để bảo vệ giao thức.</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2. Lớp Giao diện (Frontend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Xây dựng trên nền tảng Nuxt 3, bao gồm các thành phần chính để tương tác với người dùng:</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Các trang chức năng:</a:t>
            </a:r>
            <a:r>
              <a:rPr lang="en-US" sz="1100">
                <a:latin typeface="Arial"/>
                <a:ea typeface="Arial"/>
                <a:cs typeface="Arial"/>
                <a:sym typeface="Arial"/>
              </a:rPr>
              <a:t> Dashboard (Tổng quan), Market (Thị trường), My Assets (Tài sản cá nhân) và Liquidation (Thanh lý).</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Tầng dịch vụ Ethers.js (Ethers.js Service Layer):</a:t>
            </a:r>
            <a:r>
              <a:rPr lang="en-US" sz="1100">
                <a:latin typeface="Arial"/>
                <a:ea typeface="Arial"/>
                <a:cs typeface="Arial"/>
                <a:sym typeface="Arial"/>
              </a:rPr>
              <a:t> Chứa các logic nghiệp vụ như </a:t>
            </a:r>
            <a:r>
              <a:rPr lang="en-US" sz="1100">
                <a:solidFill>
                  <a:srgbClr val="188038"/>
                </a:solidFill>
                <a:latin typeface="Roboto Mono"/>
                <a:ea typeface="Roboto Mono"/>
                <a:cs typeface="Roboto Mono"/>
                <a:sym typeface="Roboto Mono"/>
              </a:rPr>
              <a:t>lendingService.ts</a:t>
            </a:r>
            <a:r>
              <a:rPr lang="en-US" sz="1100">
                <a:latin typeface="Arial"/>
                <a:ea typeface="Arial"/>
                <a:cs typeface="Arial"/>
                <a:sym typeface="Arial"/>
              </a:rPr>
              <a:t> để xử lý giao dịch và </a:t>
            </a:r>
            <a:r>
              <a:rPr lang="en-US" sz="1100">
                <a:solidFill>
                  <a:srgbClr val="188038"/>
                </a:solidFill>
                <a:latin typeface="Roboto Mono"/>
                <a:ea typeface="Roboto Mono"/>
                <a:cs typeface="Roboto Mono"/>
                <a:sym typeface="Roboto Mono"/>
              </a:rPr>
              <a:t>useWeb3.ts</a:t>
            </a:r>
            <a:r>
              <a:rPr lang="en-US" sz="1100">
                <a:latin typeface="Arial"/>
                <a:ea typeface="Arial"/>
                <a:cs typeface="Arial"/>
                <a:sym typeface="Arial"/>
              </a:rPr>
              <a:t> (Composable) để quản lý kết nối ví.</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3. Tầng kết nối Ví MetaMask (MetaMask Wallet)</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Đóng vai trò là cầu nối trung gian giữa Frontend và Blockchain thông qua các cuộc gọi RPC:</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Provider:</a:t>
            </a:r>
            <a:r>
              <a:rPr lang="en-US" sz="1100">
                <a:latin typeface="Arial"/>
                <a:ea typeface="Arial"/>
                <a:cs typeface="Arial"/>
                <a:sym typeface="Arial"/>
              </a:rPr>
              <a:t> Sử dụng </a:t>
            </a:r>
            <a:r>
              <a:rPr lang="en-US" sz="1100">
                <a:solidFill>
                  <a:srgbClr val="188038"/>
                </a:solidFill>
                <a:latin typeface="Roboto Mono"/>
                <a:ea typeface="Roboto Mono"/>
                <a:cs typeface="Roboto Mono"/>
                <a:sym typeface="Roboto Mono"/>
              </a:rPr>
              <a:t>BrowserProvider</a:t>
            </a:r>
            <a:r>
              <a:rPr lang="en-US" sz="1100">
                <a:latin typeface="Arial"/>
                <a:ea typeface="Arial"/>
                <a:cs typeface="Arial"/>
                <a:sym typeface="Arial"/>
              </a:rPr>
              <a:t> để kết nối với mạng lưới.</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Signer:</a:t>
            </a:r>
            <a:r>
              <a:rPr lang="en-US" sz="1100">
                <a:latin typeface="Arial"/>
                <a:ea typeface="Arial"/>
                <a:cs typeface="Arial"/>
                <a:sym typeface="Arial"/>
              </a:rPr>
              <a:t> Đại diện cho tài khoản người dùng thực hiện ký duyệt các giao dịch.</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4. Lớp Blockchain (Blockchain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Đây là trái tim của hệ thống, nơi lưu trữ dữ liệu và thực thi các logic hợp đồng thông minh:</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Smart Contract "LendingPool":</a:t>
            </a:r>
            <a:r>
              <a:rPr lang="en-US" sz="1100">
                <a:latin typeface="Arial"/>
                <a:ea typeface="Arial"/>
                <a:cs typeface="Arial"/>
                <a:sym typeface="Arial"/>
              </a:rPr>
              <a:t> Quản lý các hàm cốt lõi như </a:t>
            </a:r>
            <a:r>
              <a:rPr lang="en-US" sz="1100">
                <a:solidFill>
                  <a:srgbClr val="188038"/>
                </a:solidFill>
                <a:latin typeface="Roboto Mono"/>
                <a:ea typeface="Roboto Mono"/>
                <a:cs typeface="Roboto Mono"/>
                <a:sym typeface="Roboto Mono"/>
              </a:rPr>
              <a:t>deposit()</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borrow()</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repay()</a:t>
            </a:r>
            <a:r>
              <a:rPr lang="en-US" sz="1100">
                <a:latin typeface="Arial"/>
                <a:ea typeface="Arial"/>
                <a:cs typeface="Arial"/>
                <a:sym typeface="Arial"/>
              </a:rPr>
              <a:t>, và </a:t>
            </a:r>
            <a:r>
              <a:rPr lang="en-US" sz="1100">
                <a:solidFill>
                  <a:srgbClr val="188038"/>
                </a:solidFill>
                <a:latin typeface="Roboto Mono"/>
                <a:ea typeface="Roboto Mono"/>
                <a:cs typeface="Roboto Mono"/>
                <a:sym typeface="Roboto Mono"/>
              </a:rPr>
              <a:t>withdraw()</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Smart Contract "MockToken" (ERC20):</a:t>
            </a:r>
            <a:r>
              <a:rPr lang="en-US" sz="1100">
                <a:latin typeface="Arial"/>
                <a:ea typeface="Arial"/>
                <a:cs typeface="Arial"/>
                <a:sym typeface="Arial"/>
              </a:rPr>
              <a:t> Quản lý số dư tiền gửi (</a:t>
            </a:r>
            <a:r>
              <a:rPr lang="en-US" sz="1100">
                <a:solidFill>
                  <a:srgbClr val="188038"/>
                </a:solidFill>
                <a:latin typeface="Roboto Mono"/>
                <a:ea typeface="Roboto Mono"/>
                <a:cs typeface="Roboto Mono"/>
                <a:sym typeface="Roboto Mono"/>
              </a:rPr>
              <a:t>deposits</a:t>
            </a:r>
            <a:r>
              <a:rPr lang="en-US" sz="1100">
                <a:latin typeface="Arial"/>
                <a:ea typeface="Arial"/>
                <a:cs typeface="Arial"/>
                <a:sym typeface="Arial"/>
              </a:rPr>
              <a:t>), khoản vay (</a:t>
            </a:r>
            <a:r>
              <a:rPr lang="en-US" sz="1100">
                <a:solidFill>
                  <a:srgbClr val="188038"/>
                </a:solidFill>
                <a:latin typeface="Roboto Mono"/>
                <a:ea typeface="Roboto Mono"/>
                <a:cs typeface="Roboto Mono"/>
                <a:sym typeface="Roboto Mono"/>
              </a:rPr>
              <a:t>loans</a:t>
            </a:r>
            <a:r>
              <a:rPr lang="en-US" sz="1100">
                <a:latin typeface="Arial"/>
                <a:ea typeface="Arial"/>
                <a:cs typeface="Arial"/>
                <a:sym typeface="Arial"/>
              </a:rPr>
              <a:t>), token cung cấp (</a:t>
            </a:r>
            <a:r>
              <a:rPr lang="en-US" sz="1100">
                <a:solidFill>
                  <a:srgbClr val="188038"/>
                </a:solidFill>
                <a:latin typeface="Roboto Mono"/>
                <a:ea typeface="Roboto Mono"/>
                <a:cs typeface="Roboto Mono"/>
                <a:sym typeface="Roboto Mono"/>
              </a:rPr>
              <a:t>suppliedTokens</a:t>
            </a:r>
            <a:r>
              <a:rPr lang="en-US" sz="1100">
                <a:latin typeface="Arial"/>
                <a:ea typeface="Arial"/>
                <a:cs typeface="Arial"/>
                <a:sym typeface="Arial"/>
              </a:rPr>
              <a:t>), cùng các chỉ số lãi suất </a:t>
            </a:r>
            <a:r>
              <a:rPr lang="en-US" sz="1100">
                <a:solidFill>
                  <a:srgbClr val="188038"/>
                </a:solidFill>
                <a:latin typeface="Roboto Mono"/>
                <a:ea typeface="Roboto Mono"/>
                <a:cs typeface="Roboto Mono"/>
                <a:sym typeface="Roboto Mono"/>
              </a:rPr>
              <a:t>borrowIndex</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supplyIndex</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Môi trường thực thi:</a:t>
            </a:r>
            <a:r>
              <a:rPr lang="en-US" sz="1100">
                <a:latin typeface="Arial"/>
                <a:ea typeface="Arial"/>
                <a:cs typeface="Arial"/>
                <a:sym typeface="Arial"/>
              </a:rPr>
              <a:t> Chạy trên Ethereum Blockchain (giả lập qua Hardhat) với mạng Localhost (ChainID: 1337) và môi trường EVM.</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5. Lớp Quản trị (Admin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Cung cấp các công cụ để điều hành và duy trì sự ổn định của giao thức:</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Các hàm quản trị (Admin Functions):</a:t>
            </a:r>
            <a:r>
              <a:rPr lang="en-US" sz="1100">
                <a:latin typeface="Arial"/>
                <a:ea typeface="Arial"/>
                <a:cs typeface="Arial"/>
                <a:sym typeface="Arial"/>
              </a:rPr>
              <a:t> bao gồm </a:t>
            </a:r>
            <a:r>
              <a:rPr lang="en-US" sz="1100">
                <a:solidFill>
                  <a:srgbClr val="188038"/>
                </a:solidFill>
                <a:latin typeface="Roboto Mono"/>
                <a:ea typeface="Roboto Mono"/>
                <a:cs typeface="Roboto Mono"/>
                <a:sym typeface="Roboto Mono"/>
              </a:rPr>
              <a:t>updatePrice()</a:t>
            </a:r>
            <a:r>
              <a:rPr lang="en-US" sz="1100">
                <a:latin typeface="Arial"/>
                <a:ea typeface="Arial"/>
                <a:cs typeface="Arial"/>
                <a:sym typeface="Arial"/>
              </a:rPr>
              <a:t> (cập nhật giá), </a:t>
            </a:r>
            <a:r>
              <a:rPr lang="en-US" sz="1100">
                <a:solidFill>
                  <a:srgbClr val="188038"/>
                </a:solidFill>
                <a:latin typeface="Roboto Mono"/>
                <a:ea typeface="Roboto Mono"/>
                <a:cs typeface="Roboto Mono"/>
                <a:sym typeface="Roboto Mono"/>
              </a:rPr>
              <a:t>setInterestParameters()</a:t>
            </a:r>
            <a:r>
              <a:rPr lang="en-US" sz="1100">
                <a:latin typeface="Arial"/>
                <a:ea typeface="Arial"/>
                <a:cs typeface="Arial"/>
                <a:sym typeface="Arial"/>
              </a:rPr>
              <a:t> (thiết lập tham số lãi suất), và </a:t>
            </a:r>
            <a:r>
              <a:rPr lang="en-US" sz="1100">
                <a:solidFill>
                  <a:srgbClr val="188038"/>
                </a:solidFill>
                <a:latin typeface="Roboto Mono"/>
                <a:ea typeface="Roboto Mono"/>
                <a:cs typeface="Roboto Mono"/>
                <a:sym typeface="Roboto Mono"/>
              </a:rPr>
              <a:t>fundPool()</a:t>
            </a:r>
            <a:r>
              <a:rPr lang="en-US" sz="1100">
                <a:latin typeface="Arial"/>
                <a:ea typeface="Arial"/>
                <a:cs typeface="Arial"/>
                <a:sym typeface="Arial"/>
              </a:rPr>
              <a:t> (nạp vốn cho pool).</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p:txBody>
      </p:sp>
      <p:sp>
        <p:nvSpPr>
          <p:cNvPr id="231" name="Google Shape;231;g3bb80078c6b_0_1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bb80078c6b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100">
                <a:latin typeface="Arial"/>
                <a:ea typeface="Arial"/>
                <a:cs typeface="Arial"/>
                <a:sym typeface="Arial"/>
              </a:rPr>
              <a:t>Hệ thống được thiết kế theo mô hình phân lớp chặt chẽ, đảm bảo tính tách biệt giữa giao diện người dùng, logic xử lý và môi trường thực thi blockchain.</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1. Lớp Người dùng (User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Hệ thống phục vụ ba nhóm đối tượng chính với các vai trò chuyên biệt:</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Borrower (Người vay):</a:t>
            </a:r>
            <a:r>
              <a:rPr lang="en-US" sz="1100">
                <a:latin typeface="Arial"/>
                <a:ea typeface="Arial"/>
                <a:cs typeface="Arial"/>
                <a:sym typeface="Arial"/>
              </a:rPr>
              <a:t> Sử dụng hệ thống để thế chấp tài sản và thực hiện các khoản vay.</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Supplier (Người cung cấp):</a:t>
            </a:r>
            <a:r>
              <a:rPr lang="en-US" sz="1100">
                <a:latin typeface="Arial"/>
                <a:ea typeface="Arial"/>
                <a:cs typeface="Arial"/>
                <a:sym typeface="Arial"/>
              </a:rPr>
              <a:t> Cung cấp thanh khoản vào bể chứa để nhận lãi suất.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Liquidator (Người thanh lý):</a:t>
            </a:r>
            <a:r>
              <a:rPr lang="en-US" sz="1100">
                <a:latin typeface="Arial"/>
                <a:ea typeface="Arial"/>
                <a:cs typeface="Arial"/>
                <a:sym typeface="Arial"/>
              </a:rPr>
              <a:t> Giám sát và thực hiện thanh lý các vị thế vay rủi ro để bảo vệ giao thức.</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2. Lớp Giao diện (Frontend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Xây dựng trên nền tảng Nuxt 3, bao gồm các thành phần chính để tương tác với người dùng:</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Các trang chức năng:</a:t>
            </a:r>
            <a:r>
              <a:rPr lang="en-US" sz="1100">
                <a:latin typeface="Arial"/>
                <a:ea typeface="Arial"/>
                <a:cs typeface="Arial"/>
                <a:sym typeface="Arial"/>
              </a:rPr>
              <a:t> Dashboard (Tổng quan), Market (Thị trường), My Assets (Tài sản cá nhân) và Liquidation (Thanh lý).</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Tầng dịch vụ Ethers.js (Ethers.js Service Layer):</a:t>
            </a:r>
            <a:r>
              <a:rPr lang="en-US" sz="1100">
                <a:latin typeface="Arial"/>
                <a:ea typeface="Arial"/>
                <a:cs typeface="Arial"/>
                <a:sym typeface="Arial"/>
              </a:rPr>
              <a:t> Chứa các logic nghiệp vụ như </a:t>
            </a:r>
            <a:r>
              <a:rPr lang="en-US" sz="1100">
                <a:solidFill>
                  <a:srgbClr val="188038"/>
                </a:solidFill>
                <a:latin typeface="Roboto Mono"/>
                <a:ea typeface="Roboto Mono"/>
                <a:cs typeface="Roboto Mono"/>
                <a:sym typeface="Roboto Mono"/>
              </a:rPr>
              <a:t>lendingService.ts</a:t>
            </a:r>
            <a:r>
              <a:rPr lang="en-US" sz="1100">
                <a:latin typeface="Arial"/>
                <a:ea typeface="Arial"/>
                <a:cs typeface="Arial"/>
                <a:sym typeface="Arial"/>
              </a:rPr>
              <a:t> để xử lý giao dịch và </a:t>
            </a:r>
            <a:r>
              <a:rPr lang="en-US" sz="1100">
                <a:solidFill>
                  <a:srgbClr val="188038"/>
                </a:solidFill>
                <a:latin typeface="Roboto Mono"/>
                <a:ea typeface="Roboto Mono"/>
                <a:cs typeface="Roboto Mono"/>
                <a:sym typeface="Roboto Mono"/>
              </a:rPr>
              <a:t>useWeb3.ts</a:t>
            </a:r>
            <a:r>
              <a:rPr lang="en-US" sz="1100">
                <a:latin typeface="Arial"/>
                <a:ea typeface="Arial"/>
                <a:cs typeface="Arial"/>
                <a:sym typeface="Arial"/>
              </a:rPr>
              <a:t> (Composable) để quản lý kết nối ví.</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3. Tầng kết nối Ví MetaMask (MetaMask Wallet)</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Đóng vai trò là cầu nối trung gian giữa Frontend và Blockchain thông qua các cuộc gọi RPC:</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Provider:</a:t>
            </a:r>
            <a:r>
              <a:rPr lang="en-US" sz="1100">
                <a:latin typeface="Arial"/>
                <a:ea typeface="Arial"/>
                <a:cs typeface="Arial"/>
                <a:sym typeface="Arial"/>
              </a:rPr>
              <a:t> Sử dụng </a:t>
            </a:r>
            <a:r>
              <a:rPr lang="en-US" sz="1100">
                <a:solidFill>
                  <a:srgbClr val="188038"/>
                </a:solidFill>
                <a:latin typeface="Roboto Mono"/>
                <a:ea typeface="Roboto Mono"/>
                <a:cs typeface="Roboto Mono"/>
                <a:sym typeface="Roboto Mono"/>
              </a:rPr>
              <a:t>BrowserProvider</a:t>
            </a:r>
            <a:r>
              <a:rPr lang="en-US" sz="1100">
                <a:latin typeface="Arial"/>
                <a:ea typeface="Arial"/>
                <a:cs typeface="Arial"/>
                <a:sym typeface="Arial"/>
              </a:rPr>
              <a:t> để kết nối với mạng lưới.</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Signer:</a:t>
            </a:r>
            <a:r>
              <a:rPr lang="en-US" sz="1100">
                <a:latin typeface="Arial"/>
                <a:ea typeface="Arial"/>
                <a:cs typeface="Arial"/>
                <a:sym typeface="Arial"/>
              </a:rPr>
              <a:t> Đại diện cho tài khoản người dùng thực hiện ký duyệt các giao dịch.</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4. Lớp Blockchain (Blockchain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Đây là trái tim của hệ thống, nơi lưu trữ dữ liệu và thực thi các logic hợp đồng thông minh:</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Smart Contract "LendingPool":</a:t>
            </a:r>
            <a:r>
              <a:rPr lang="en-US" sz="1100">
                <a:latin typeface="Arial"/>
                <a:ea typeface="Arial"/>
                <a:cs typeface="Arial"/>
                <a:sym typeface="Arial"/>
              </a:rPr>
              <a:t> Quản lý các hàm cốt lõi như </a:t>
            </a:r>
            <a:r>
              <a:rPr lang="en-US" sz="1100">
                <a:solidFill>
                  <a:srgbClr val="188038"/>
                </a:solidFill>
                <a:latin typeface="Roboto Mono"/>
                <a:ea typeface="Roboto Mono"/>
                <a:cs typeface="Roboto Mono"/>
                <a:sym typeface="Roboto Mono"/>
              </a:rPr>
              <a:t>deposit()</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borrow()</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repay()</a:t>
            </a:r>
            <a:r>
              <a:rPr lang="en-US" sz="1100">
                <a:latin typeface="Arial"/>
                <a:ea typeface="Arial"/>
                <a:cs typeface="Arial"/>
                <a:sym typeface="Arial"/>
              </a:rPr>
              <a:t>, và </a:t>
            </a:r>
            <a:r>
              <a:rPr lang="en-US" sz="1100">
                <a:solidFill>
                  <a:srgbClr val="188038"/>
                </a:solidFill>
                <a:latin typeface="Roboto Mono"/>
                <a:ea typeface="Roboto Mono"/>
                <a:cs typeface="Roboto Mono"/>
                <a:sym typeface="Roboto Mono"/>
              </a:rPr>
              <a:t>withdraw()</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Smart Contract "MockToken" (ERC20):</a:t>
            </a:r>
            <a:r>
              <a:rPr lang="en-US" sz="1100">
                <a:latin typeface="Arial"/>
                <a:ea typeface="Arial"/>
                <a:cs typeface="Arial"/>
                <a:sym typeface="Arial"/>
              </a:rPr>
              <a:t> Quản lý số dư tiền gửi (</a:t>
            </a:r>
            <a:r>
              <a:rPr lang="en-US" sz="1100">
                <a:solidFill>
                  <a:srgbClr val="188038"/>
                </a:solidFill>
                <a:latin typeface="Roboto Mono"/>
                <a:ea typeface="Roboto Mono"/>
                <a:cs typeface="Roboto Mono"/>
                <a:sym typeface="Roboto Mono"/>
              </a:rPr>
              <a:t>deposits</a:t>
            </a:r>
            <a:r>
              <a:rPr lang="en-US" sz="1100">
                <a:latin typeface="Arial"/>
                <a:ea typeface="Arial"/>
                <a:cs typeface="Arial"/>
                <a:sym typeface="Arial"/>
              </a:rPr>
              <a:t>), khoản vay (</a:t>
            </a:r>
            <a:r>
              <a:rPr lang="en-US" sz="1100">
                <a:solidFill>
                  <a:srgbClr val="188038"/>
                </a:solidFill>
                <a:latin typeface="Roboto Mono"/>
                <a:ea typeface="Roboto Mono"/>
                <a:cs typeface="Roboto Mono"/>
                <a:sym typeface="Roboto Mono"/>
              </a:rPr>
              <a:t>loans</a:t>
            </a:r>
            <a:r>
              <a:rPr lang="en-US" sz="1100">
                <a:latin typeface="Arial"/>
                <a:ea typeface="Arial"/>
                <a:cs typeface="Arial"/>
                <a:sym typeface="Arial"/>
              </a:rPr>
              <a:t>), token cung cấp (</a:t>
            </a:r>
            <a:r>
              <a:rPr lang="en-US" sz="1100">
                <a:solidFill>
                  <a:srgbClr val="188038"/>
                </a:solidFill>
                <a:latin typeface="Roboto Mono"/>
                <a:ea typeface="Roboto Mono"/>
                <a:cs typeface="Roboto Mono"/>
                <a:sym typeface="Roboto Mono"/>
              </a:rPr>
              <a:t>suppliedTokens</a:t>
            </a:r>
            <a:r>
              <a:rPr lang="en-US" sz="1100">
                <a:latin typeface="Arial"/>
                <a:ea typeface="Arial"/>
                <a:cs typeface="Arial"/>
                <a:sym typeface="Arial"/>
              </a:rPr>
              <a:t>), cùng các chỉ số lãi suất </a:t>
            </a:r>
            <a:r>
              <a:rPr lang="en-US" sz="1100">
                <a:solidFill>
                  <a:srgbClr val="188038"/>
                </a:solidFill>
                <a:latin typeface="Roboto Mono"/>
                <a:ea typeface="Roboto Mono"/>
                <a:cs typeface="Roboto Mono"/>
                <a:sym typeface="Roboto Mono"/>
              </a:rPr>
              <a:t>borrowIndex</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supplyIndex</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Môi trường thực thi:</a:t>
            </a:r>
            <a:r>
              <a:rPr lang="en-US" sz="1100">
                <a:latin typeface="Arial"/>
                <a:ea typeface="Arial"/>
                <a:cs typeface="Arial"/>
                <a:sym typeface="Arial"/>
              </a:rPr>
              <a:t> Chạy trên Ethereum Blockchain (giả lập qua Hardhat) với mạng Localhost (ChainID: 1337) và môi trường EVM.</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5. Lớp Quản trị (Admin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Cung cấp các công cụ để điều hành và duy trì sự ổn định của giao thức:</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Các hàm quản trị (Admin Functions):</a:t>
            </a:r>
            <a:r>
              <a:rPr lang="en-US" sz="1100">
                <a:latin typeface="Arial"/>
                <a:ea typeface="Arial"/>
                <a:cs typeface="Arial"/>
                <a:sym typeface="Arial"/>
              </a:rPr>
              <a:t> bao gồm </a:t>
            </a:r>
            <a:r>
              <a:rPr lang="en-US" sz="1100">
                <a:solidFill>
                  <a:srgbClr val="188038"/>
                </a:solidFill>
                <a:latin typeface="Roboto Mono"/>
                <a:ea typeface="Roboto Mono"/>
                <a:cs typeface="Roboto Mono"/>
                <a:sym typeface="Roboto Mono"/>
              </a:rPr>
              <a:t>updatePrice()</a:t>
            </a:r>
            <a:r>
              <a:rPr lang="en-US" sz="1100">
                <a:latin typeface="Arial"/>
                <a:ea typeface="Arial"/>
                <a:cs typeface="Arial"/>
                <a:sym typeface="Arial"/>
              </a:rPr>
              <a:t> (cập nhật giá), </a:t>
            </a:r>
            <a:r>
              <a:rPr lang="en-US" sz="1100">
                <a:solidFill>
                  <a:srgbClr val="188038"/>
                </a:solidFill>
                <a:latin typeface="Roboto Mono"/>
                <a:ea typeface="Roboto Mono"/>
                <a:cs typeface="Roboto Mono"/>
                <a:sym typeface="Roboto Mono"/>
              </a:rPr>
              <a:t>setInterestParameters()</a:t>
            </a:r>
            <a:r>
              <a:rPr lang="en-US" sz="1100">
                <a:latin typeface="Arial"/>
                <a:ea typeface="Arial"/>
                <a:cs typeface="Arial"/>
                <a:sym typeface="Arial"/>
              </a:rPr>
              <a:t> (thiết lập tham số lãi suất), và </a:t>
            </a:r>
            <a:r>
              <a:rPr lang="en-US" sz="1100">
                <a:solidFill>
                  <a:srgbClr val="188038"/>
                </a:solidFill>
                <a:latin typeface="Roboto Mono"/>
                <a:ea typeface="Roboto Mono"/>
                <a:cs typeface="Roboto Mono"/>
                <a:sym typeface="Roboto Mono"/>
              </a:rPr>
              <a:t>fundPool()</a:t>
            </a:r>
            <a:r>
              <a:rPr lang="en-US" sz="1100">
                <a:latin typeface="Arial"/>
                <a:ea typeface="Arial"/>
                <a:cs typeface="Arial"/>
                <a:sym typeface="Arial"/>
              </a:rPr>
              <a:t> (nạp vốn cho pool).</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p:txBody>
      </p:sp>
      <p:sp>
        <p:nvSpPr>
          <p:cNvPr id="238" name="Google Shape;238;g3bb80078c6b_0_1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bb80078c6b_0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100">
                <a:latin typeface="Arial"/>
                <a:ea typeface="Arial"/>
                <a:cs typeface="Arial"/>
                <a:sym typeface="Arial"/>
              </a:rPr>
              <a:t>Hệ thống được thiết kế theo mô hình phân lớp chặt chẽ, đảm bảo tính tách biệt giữa giao diện người dùng, logic xử lý và môi trường thực thi blockchain.</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1. Lớp Người dùng (User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Hệ thống phục vụ ba nhóm đối tượng chính với các vai trò chuyên biệt:</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Borrower (Người vay):</a:t>
            </a:r>
            <a:r>
              <a:rPr lang="en-US" sz="1100">
                <a:latin typeface="Arial"/>
                <a:ea typeface="Arial"/>
                <a:cs typeface="Arial"/>
                <a:sym typeface="Arial"/>
              </a:rPr>
              <a:t> Sử dụng hệ thống để thế chấp tài sản và thực hiện các khoản vay.</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Supplier (Người cung cấp):</a:t>
            </a:r>
            <a:r>
              <a:rPr lang="en-US" sz="1100">
                <a:latin typeface="Arial"/>
                <a:ea typeface="Arial"/>
                <a:cs typeface="Arial"/>
                <a:sym typeface="Arial"/>
              </a:rPr>
              <a:t> Cung cấp thanh khoản vào bể chứa để nhận lãi suất.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Liquidator (Người thanh lý):</a:t>
            </a:r>
            <a:r>
              <a:rPr lang="en-US" sz="1100">
                <a:latin typeface="Arial"/>
                <a:ea typeface="Arial"/>
                <a:cs typeface="Arial"/>
                <a:sym typeface="Arial"/>
              </a:rPr>
              <a:t> Giám sát và thực hiện thanh lý các vị thế vay rủi ro để bảo vệ giao thức.</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2. Lớp Giao diện (Frontend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Xây dựng trên nền tảng Nuxt 3, bao gồm các thành phần chính để tương tác với người dùng:</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Các trang chức năng:</a:t>
            </a:r>
            <a:r>
              <a:rPr lang="en-US" sz="1100">
                <a:latin typeface="Arial"/>
                <a:ea typeface="Arial"/>
                <a:cs typeface="Arial"/>
                <a:sym typeface="Arial"/>
              </a:rPr>
              <a:t> Dashboard (Tổng quan), Market (Thị trường), My Assets (Tài sản cá nhân) và Liquidation (Thanh lý).</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Tầng dịch vụ Ethers.js (Ethers.js Service Layer):</a:t>
            </a:r>
            <a:r>
              <a:rPr lang="en-US" sz="1100">
                <a:latin typeface="Arial"/>
                <a:ea typeface="Arial"/>
                <a:cs typeface="Arial"/>
                <a:sym typeface="Arial"/>
              </a:rPr>
              <a:t> Chứa các logic nghiệp vụ như </a:t>
            </a:r>
            <a:r>
              <a:rPr lang="en-US" sz="1100">
                <a:solidFill>
                  <a:srgbClr val="188038"/>
                </a:solidFill>
                <a:latin typeface="Roboto Mono"/>
                <a:ea typeface="Roboto Mono"/>
                <a:cs typeface="Roboto Mono"/>
                <a:sym typeface="Roboto Mono"/>
              </a:rPr>
              <a:t>lendingService.ts</a:t>
            </a:r>
            <a:r>
              <a:rPr lang="en-US" sz="1100">
                <a:latin typeface="Arial"/>
                <a:ea typeface="Arial"/>
                <a:cs typeface="Arial"/>
                <a:sym typeface="Arial"/>
              </a:rPr>
              <a:t> để xử lý giao dịch và </a:t>
            </a:r>
            <a:r>
              <a:rPr lang="en-US" sz="1100">
                <a:solidFill>
                  <a:srgbClr val="188038"/>
                </a:solidFill>
                <a:latin typeface="Roboto Mono"/>
                <a:ea typeface="Roboto Mono"/>
                <a:cs typeface="Roboto Mono"/>
                <a:sym typeface="Roboto Mono"/>
              </a:rPr>
              <a:t>useWeb3.ts</a:t>
            </a:r>
            <a:r>
              <a:rPr lang="en-US" sz="1100">
                <a:latin typeface="Arial"/>
                <a:ea typeface="Arial"/>
                <a:cs typeface="Arial"/>
                <a:sym typeface="Arial"/>
              </a:rPr>
              <a:t> (Composable) để quản lý kết nối ví.</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3. Tầng kết nối Ví MetaMask (MetaMask Wallet)</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Đóng vai trò là cầu nối trung gian giữa Frontend và Blockchain thông qua các cuộc gọi RPC:</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Provider:</a:t>
            </a:r>
            <a:r>
              <a:rPr lang="en-US" sz="1100">
                <a:latin typeface="Arial"/>
                <a:ea typeface="Arial"/>
                <a:cs typeface="Arial"/>
                <a:sym typeface="Arial"/>
              </a:rPr>
              <a:t> Sử dụng </a:t>
            </a:r>
            <a:r>
              <a:rPr lang="en-US" sz="1100">
                <a:solidFill>
                  <a:srgbClr val="188038"/>
                </a:solidFill>
                <a:latin typeface="Roboto Mono"/>
                <a:ea typeface="Roboto Mono"/>
                <a:cs typeface="Roboto Mono"/>
                <a:sym typeface="Roboto Mono"/>
              </a:rPr>
              <a:t>BrowserProvider</a:t>
            </a:r>
            <a:r>
              <a:rPr lang="en-US" sz="1100">
                <a:latin typeface="Arial"/>
                <a:ea typeface="Arial"/>
                <a:cs typeface="Arial"/>
                <a:sym typeface="Arial"/>
              </a:rPr>
              <a:t> để kết nối với mạng lưới.</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Signer:</a:t>
            </a:r>
            <a:r>
              <a:rPr lang="en-US" sz="1100">
                <a:latin typeface="Arial"/>
                <a:ea typeface="Arial"/>
                <a:cs typeface="Arial"/>
                <a:sym typeface="Arial"/>
              </a:rPr>
              <a:t> Đại diện cho tài khoản người dùng thực hiện ký duyệt các giao dịch.</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4. Lớp Blockchain (Blockchain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Đây là trái tim của hệ thống, nơi lưu trữ dữ liệu và thực thi các logic hợp đồng thông minh:</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Smart Contract "LendingPool":</a:t>
            </a:r>
            <a:r>
              <a:rPr lang="en-US" sz="1100">
                <a:latin typeface="Arial"/>
                <a:ea typeface="Arial"/>
                <a:cs typeface="Arial"/>
                <a:sym typeface="Arial"/>
              </a:rPr>
              <a:t> Quản lý các hàm cốt lõi như </a:t>
            </a:r>
            <a:r>
              <a:rPr lang="en-US" sz="1100">
                <a:solidFill>
                  <a:srgbClr val="188038"/>
                </a:solidFill>
                <a:latin typeface="Roboto Mono"/>
                <a:ea typeface="Roboto Mono"/>
                <a:cs typeface="Roboto Mono"/>
                <a:sym typeface="Roboto Mono"/>
              </a:rPr>
              <a:t>deposit()</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borrow()</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repay()</a:t>
            </a:r>
            <a:r>
              <a:rPr lang="en-US" sz="1100">
                <a:latin typeface="Arial"/>
                <a:ea typeface="Arial"/>
                <a:cs typeface="Arial"/>
                <a:sym typeface="Arial"/>
              </a:rPr>
              <a:t>, và </a:t>
            </a:r>
            <a:r>
              <a:rPr lang="en-US" sz="1100">
                <a:solidFill>
                  <a:srgbClr val="188038"/>
                </a:solidFill>
                <a:latin typeface="Roboto Mono"/>
                <a:ea typeface="Roboto Mono"/>
                <a:cs typeface="Roboto Mono"/>
                <a:sym typeface="Roboto Mono"/>
              </a:rPr>
              <a:t>withdraw()</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Smart Contract "MockToken" (ERC20):</a:t>
            </a:r>
            <a:r>
              <a:rPr lang="en-US" sz="1100">
                <a:latin typeface="Arial"/>
                <a:ea typeface="Arial"/>
                <a:cs typeface="Arial"/>
                <a:sym typeface="Arial"/>
              </a:rPr>
              <a:t> Quản lý số dư tiền gửi (</a:t>
            </a:r>
            <a:r>
              <a:rPr lang="en-US" sz="1100">
                <a:solidFill>
                  <a:srgbClr val="188038"/>
                </a:solidFill>
                <a:latin typeface="Roboto Mono"/>
                <a:ea typeface="Roboto Mono"/>
                <a:cs typeface="Roboto Mono"/>
                <a:sym typeface="Roboto Mono"/>
              </a:rPr>
              <a:t>deposits</a:t>
            </a:r>
            <a:r>
              <a:rPr lang="en-US" sz="1100">
                <a:latin typeface="Arial"/>
                <a:ea typeface="Arial"/>
                <a:cs typeface="Arial"/>
                <a:sym typeface="Arial"/>
              </a:rPr>
              <a:t>), khoản vay (</a:t>
            </a:r>
            <a:r>
              <a:rPr lang="en-US" sz="1100">
                <a:solidFill>
                  <a:srgbClr val="188038"/>
                </a:solidFill>
                <a:latin typeface="Roboto Mono"/>
                <a:ea typeface="Roboto Mono"/>
                <a:cs typeface="Roboto Mono"/>
                <a:sym typeface="Roboto Mono"/>
              </a:rPr>
              <a:t>loans</a:t>
            </a:r>
            <a:r>
              <a:rPr lang="en-US" sz="1100">
                <a:latin typeface="Arial"/>
                <a:ea typeface="Arial"/>
                <a:cs typeface="Arial"/>
                <a:sym typeface="Arial"/>
              </a:rPr>
              <a:t>), token cung cấp (</a:t>
            </a:r>
            <a:r>
              <a:rPr lang="en-US" sz="1100">
                <a:solidFill>
                  <a:srgbClr val="188038"/>
                </a:solidFill>
                <a:latin typeface="Roboto Mono"/>
                <a:ea typeface="Roboto Mono"/>
                <a:cs typeface="Roboto Mono"/>
                <a:sym typeface="Roboto Mono"/>
              </a:rPr>
              <a:t>suppliedTokens</a:t>
            </a:r>
            <a:r>
              <a:rPr lang="en-US" sz="1100">
                <a:latin typeface="Arial"/>
                <a:ea typeface="Arial"/>
                <a:cs typeface="Arial"/>
                <a:sym typeface="Arial"/>
              </a:rPr>
              <a:t>), cùng các chỉ số lãi suất </a:t>
            </a:r>
            <a:r>
              <a:rPr lang="en-US" sz="1100">
                <a:solidFill>
                  <a:srgbClr val="188038"/>
                </a:solidFill>
                <a:latin typeface="Roboto Mono"/>
                <a:ea typeface="Roboto Mono"/>
                <a:cs typeface="Roboto Mono"/>
                <a:sym typeface="Roboto Mono"/>
              </a:rPr>
              <a:t>borrowIndex</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supplyIndex</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Môi trường thực thi:</a:t>
            </a:r>
            <a:r>
              <a:rPr lang="en-US" sz="1100">
                <a:latin typeface="Arial"/>
                <a:ea typeface="Arial"/>
                <a:cs typeface="Arial"/>
                <a:sym typeface="Arial"/>
              </a:rPr>
              <a:t> Chạy trên Ethereum Blockchain (giả lập qua Hardhat) với mạng Localhost (ChainID: 1337) và môi trường EVM.</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5. Lớp Quản trị (Admin Layer)</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Cung cấp các công cụ để điều hành và duy trì sự ổn định của giao thức:</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Các hàm quản trị (Admin Functions):</a:t>
            </a:r>
            <a:r>
              <a:rPr lang="en-US" sz="1100">
                <a:latin typeface="Arial"/>
                <a:ea typeface="Arial"/>
                <a:cs typeface="Arial"/>
                <a:sym typeface="Arial"/>
              </a:rPr>
              <a:t> bao gồm </a:t>
            </a:r>
            <a:r>
              <a:rPr lang="en-US" sz="1100">
                <a:solidFill>
                  <a:srgbClr val="188038"/>
                </a:solidFill>
                <a:latin typeface="Roboto Mono"/>
                <a:ea typeface="Roboto Mono"/>
                <a:cs typeface="Roboto Mono"/>
                <a:sym typeface="Roboto Mono"/>
              </a:rPr>
              <a:t>updatePrice()</a:t>
            </a:r>
            <a:r>
              <a:rPr lang="en-US" sz="1100">
                <a:latin typeface="Arial"/>
                <a:ea typeface="Arial"/>
                <a:cs typeface="Arial"/>
                <a:sym typeface="Arial"/>
              </a:rPr>
              <a:t> (cập nhật giá), </a:t>
            </a:r>
            <a:r>
              <a:rPr lang="en-US" sz="1100">
                <a:solidFill>
                  <a:srgbClr val="188038"/>
                </a:solidFill>
                <a:latin typeface="Roboto Mono"/>
                <a:ea typeface="Roboto Mono"/>
                <a:cs typeface="Roboto Mono"/>
                <a:sym typeface="Roboto Mono"/>
              </a:rPr>
              <a:t>setInterestParameters()</a:t>
            </a:r>
            <a:r>
              <a:rPr lang="en-US" sz="1100">
                <a:latin typeface="Arial"/>
                <a:ea typeface="Arial"/>
                <a:cs typeface="Arial"/>
                <a:sym typeface="Arial"/>
              </a:rPr>
              <a:t> (thiết lập tham số lãi suất), và </a:t>
            </a:r>
            <a:r>
              <a:rPr lang="en-US" sz="1100">
                <a:solidFill>
                  <a:srgbClr val="188038"/>
                </a:solidFill>
                <a:latin typeface="Roboto Mono"/>
                <a:ea typeface="Roboto Mono"/>
                <a:cs typeface="Roboto Mono"/>
                <a:sym typeface="Roboto Mono"/>
              </a:rPr>
              <a:t>fundPool()</a:t>
            </a:r>
            <a:r>
              <a:rPr lang="en-US" sz="1100">
                <a:latin typeface="Arial"/>
                <a:ea typeface="Arial"/>
                <a:cs typeface="Arial"/>
                <a:sym typeface="Arial"/>
              </a:rPr>
              <a:t> (nạp vốn cho pool).</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p:txBody>
      </p:sp>
      <p:sp>
        <p:nvSpPr>
          <p:cNvPr id="245" name="Google Shape;245;g3bb80078c6b_0_1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bb80078c6b_0_1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3bb80078c6b_0_1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bb80078c6b_0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Tổng kết lại, đồ án của nhóm đã hiện thực hóa thành công một mô hình Lending Protocol phi tập trung hoàn chỉnh. Chúng em đã làm chủ được quy trình từ thiết kế logic lãi suất động, quản trị rủi ro bằng Health Factor cho đến việc xây dựng một giao diện người dùng hiện đại.</a:t>
            </a:r>
            <a:endParaRPr sz="1100">
              <a:latin typeface="Arial"/>
              <a:ea typeface="Arial"/>
              <a:cs typeface="Arial"/>
              <a:sym typeface="Arial"/>
            </a:endParaRPr>
          </a:p>
          <a:p>
            <a:pPr indent="0" lvl="0" marL="0" rtl="0" algn="l">
              <a:lnSpc>
                <a:spcPct val="115000"/>
              </a:lnSpc>
              <a:spcBef>
                <a:spcPts val="1200"/>
              </a:spcBef>
              <a:spcAft>
                <a:spcPts val="1200"/>
              </a:spcAft>
              <a:buNone/>
            </a:pPr>
            <a:r>
              <a:rPr lang="en-US" sz="1100">
                <a:latin typeface="Arial"/>
                <a:ea typeface="Arial"/>
                <a:cs typeface="Arial"/>
                <a:sym typeface="Arial"/>
              </a:rPr>
              <a:t>Tuy nhiên, đây mới chỉ là những bước đi đầu tiên. Trong tương lai, nhóm định hướng sẽ đưa hệ thống lên các mạng thử nghiệm (Testnet), tích hợp nguồn giá thực tế từ </a:t>
            </a:r>
            <a:r>
              <a:rPr b="1" lang="en-US" sz="1100">
                <a:latin typeface="Arial"/>
                <a:ea typeface="Arial"/>
                <a:cs typeface="Arial"/>
                <a:sym typeface="Arial"/>
              </a:rPr>
              <a:t>Chainlink</a:t>
            </a:r>
            <a:r>
              <a:rPr lang="en-US" sz="1100">
                <a:latin typeface="Arial"/>
                <a:ea typeface="Arial"/>
                <a:cs typeface="Arial"/>
                <a:sym typeface="Arial"/>
              </a:rPr>
              <a:t> để đảm bảo tính khách quan tối đa. Đồng thời, chúng em cũng mong muốn mở rộng danh mục tài sản hỗ trợ và triển khai trên các giải pháp </a:t>
            </a:r>
            <a:r>
              <a:rPr b="1" lang="en-US" sz="1100">
                <a:latin typeface="Arial"/>
                <a:ea typeface="Arial"/>
                <a:cs typeface="Arial"/>
                <a:sym typeface="Arial"/>
              </a:rPr>
              <a:t>Layer 2</a:t>
            </a:r>
            <a:r>
              <a:rPr lang="en-US" sz="1100">
                <a:latin typeface="Arial"/>
                <a:ea typeface="Arial"/>
                <a:cs typeface="Arial"/>
                <a:sym typeface="Arial"/>
              </a:rPr>
              <a:t> nhằm giảm thiểu chi phí giao dịch, giúp giao thức dễ tiếp cận hơn với người dùng phổ thông.</a:t>
            </a:r>
            <a:endParaRPr sz="1100">
              <a:latin typeface="Arial"/>
              <a:ea typeface="Arial"/>
              <a:cs typeface="Arial"/>
              <a:sym typeface="Arial"/>
            </a:endParaRPr>
          </a:p>
        </p:txBody>
      </p:sp>
      <p:sp>
        <p:nvSpPr>
          <p:cNvPr id="258" name="Google Shape;258;g3bb80078c6b_0_1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bb80078c6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g3bb80078c6b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a:t>trong thời đại công nghệ số hiện nay, Blockchain và tài chính phi tập trung (DeFi) không còn là khái niệm quá xa lạ. DeFi đang thực sự thay đổi cách chúng ta tiếp cận các dịch vụ tài chính truyền thống nhờ vào khả năng thực hiện giao dịch mà không cần bất kỳ bên trung gian nào, từ đó giúp tăng tính minh bạch và giảm thiểu chi phí vận hành. Tuy nhiên, thực tế cho thấy các hệ thống tài chính truyền thống vẫn còn tồn tại những rào cản lớn như: quy trình định danh KYC phức tạp, tốn thời gian và thiếu tính minh bạch. Bên cạnh đó, việc xây dựng một giao thức cho vay (Lending Protocol) thực sự an toàn trên Blockchain là một thách thức không nhỏ. Nó đòi hỏi chúng ta phải hiểu sâu về Smart Contract, các mô hình lãi suất động và đặc biệt là cơ chế quản lý rủi ro để bảo vệ tài sản người dùng. </a:t>
            </a:r>
            <a:br>
              <a:rPr lang="en-US"/>
            </a:br>
            <a:endParaRPr/>
          </a:p>
          <a:p>
            <a:pPr indent="0" lvl="0" marL="0" rtl="0" algn="l">
              <a:lnSpc>
                <a:spcPct val="115000"/>
              </a:lnSpc>
              <a:spcBef>
                <a:spcPts val="1200"/>
              </a:spcBef>
              <a:spcAft>
                <a:spcPts val="0"/>
              </a:spcAft>
              <a:buNone/>
            </a:pPr>
            <a:r>
              <a:rPr lang="en-US" sz="1100">
                <a:latin typeface="Arial"/>
                <a:ea typeface="Arial"/>
                <a:cs typeface="Arial"/>
                <a:sym typeface="Arial"/>
              </a:rPr>
              <a:t>Với những vấn đề nêu trên, mục tiêu cốt lõi của nhóm là xây dựng một hệ thống Lending DApp hoàn chỉnh, bao gồm cả Smart Contract và giao diện Web hiện đại. Cụ thể, nhóm tập trung vào 4 mục tiêu chính:</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Thứ nhất:</a:t>
            </a:r>
            <a:r>
              <a:rPr lang="en-US" sz="1100">
                <a:latin typeface="Arial"/>
                <a:ea typeface="Arial"/>
                <a:cs typeface="Arial"/>
                <a:sym typeface="Arial"/>
              </a:rPr>
              <a:t> Thiết kế và triển khai hợp đồng thông minh </a:t>
            </a:r>
            <a:r>
              <a:rPr lang="en-US" sz="1100">
                <a:solidFill>
                  <a:srgbClr val="188038"/>
                </a:solidFill>
                <a:latin typeface="Roboto Mono"/>
                <a:ea typeface="Roboto Mono"/>
                <a:cs typeface="Roboto Mono"/>
                <a:sym typeface="Roboto Mono"/>
              </a:rPr>
              <a:t>LendingPool</a:t>
            </a:r>
            <a:r>
              <a:rPr lang="en-US" sz="1100">
                <a:latin typeface="Arial"/>
                <a:ea typeface="Arial"/>
                <a:cs typeface="Arial"/>
                <a:sym typeface="Arial"/>
              </a:rPr>
              <a:t> trên mạng Ethereum để xử lý các nghiệp vụ vay và cho vay một cách tự động.</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Thứ hai:</a:t>
            </a:r>
            <a:r>
              <a:rPr lang="en-US" sz="1100">
                <a:latin typeface="Arial"/>
                <a:ea typeface="Arial"/>
                <a:cs typeface="Arial"/>
                <a:sym typeface="Arial"/>
              </a:rPr>
              <a:t> Triển khai mô hình lãi suất động dựa trên tỷ lệ sử dụng pool, giúp cân bằng nhu cầu giữa người vay và người cho vay.</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Thứ ba:</a:t>
            </a:r>
            <a:r>
              <a:rPr lang="en-US" sz="1100">
                <a:latin typeface="Arial"/>
                <a:ea typeface="Arial"/>
                <a:cs typeface="Arial"/>
                <a:sym typeface="Arial"/>
              </a:rPr>
              <a:t> Thiết lập hệ thống quản lý rủi ro thông qua chỉ số Health Factor và cơ chế thanh lý tự động, đảm bảo an toàn vốn cho toàn bộ giao thức.</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Cuối cùng:</a:t>
            </a:r>
            <a:r>
              <a:rPr lang="en-US" sz="1100">
                <a:latin typeface="Arial"/>
                <a:ea typeface="Arial"/>
                <a:cs typeface="Arial"/>
                <a:sym typeface="Arial"/>
              </a:rPr>
              <a:t> Xây dựng một dashboard trực quan bằng Nuxt 3, giúp người dùng dễ dàng kết nối ví MetaMask và thực hiện giao dịch chỉ với vài thao tác đơn giản. </a:t>
            </a:r>
            <a:endParaRPr/>
          </a:p>
        </p:txBody>
      </p:sp>
      <p:sp>
        <p:nvSpPr>
          <p:cNvPr id="101" name="Google Shape;101;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một hệ thống tài chính mở, nơi mọi dịch vụ từ gửi tiết kiệm đến vay vốn đều được mã hóa bằng Smart Contract, giúp loại bỏ hoàn toàn sai sót từ con người hay sự độc quyền của ngân hàng trung gian.</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Trong hệ thống của nhóm, có 3 nhóm đối tượng chính tương tác với nhau:</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Đầu tiên là Người cho vay (Suppliers):</a:t>
            </a:r>
            <a:r>
              <a:rPr lang="en-US" sz="1100">
                <a:latin typeface="Arial"/>
                <a:ea typeface="Arial"/>
                <a:cs typeface="Arial"/>
                <a:sym typeface="Arial"/>
              </a:rPr>
              <a:t> Họ đóng vai trò là nhà cung cấp vốn. Thay vì để tiền nhàn rỗi, họ gửi token vào pool để nhận về lãi suất tích lũy theo thời gian.</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Thứ hai là Người vay (Borrowers):</a:t>
            </a:r>
            <a:r>
              <a:rPr lang="en-US" sz="1100">
                <a:latin typeface="Arial"/>
                <a:ea typeface="Arial"/>
                <a:cs typeface="Arial"/>
                <a:sym typeface="Arial"/>
              </a:rPr>
              <a:t> Họ là những người có tài sản (như ETH) nhưng không muốn bán đi. Họ gửi ETH vào làm tài sản thế chấp để vay ra một lượng token tương ứng cho mục đích sử dụng cá nhân.</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Thứ ba là Người thanh lý (Liquidators):</a:t>
            </a:r>
            <a:r>
              <a:rPr lang="en-US" sz="1100">
                <a:latin typeface="Arial"/>
                <a:ea typeface="Arial"/>
                <a:cs typeface="Arial"/>
                <a:sym typeface="Arial"/>
              </a:rPr>
              <a:t> Đây là những người 'gác cổng' cho hệ thống. Họ theo dõi các khoản vay rủi ro và thực hiện thanh lý để đảm bảo giao thức luôn có đủ thanh khoản.</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Về quy trình vận hành:</a:t>
            </a:r>
            <a:r>
              <a:rPr lang="en-US" sz="1100">
                <a:latin typeface="Arial"/>
                <a:ea typeface="Arial"/>
                <a:cs typeface="Arial"/>
                <a:sym typeface="Arial"/>
              </a:rPr>
              <a:t> Hệ thống sẽ hoạt động như một vòng tuần hoàn tự động. Khi người vay thực hiện giao dịch, lãi suất sẽ không cố định mà được tính toán lại ngay lập tức dựa trên </a:t>
            </a:r>
            <a:r>
              <a:rPr b="1" lang="en-US" sz="1100">
                <a:latin typeface="Arial"/>
                <a:ea typeface="Arial"/>
                <a:cs typeface="Arial"/>
                <a:sym typeface="Arial"/>
              </a:rPr>
              <a:t>Utilization Rate</a:t>
            </a:r>
            <a:r>
              <a:rPr lang="en-US" sz="1100">
                <a:latin typeface="Arial"/>
                <a:ea typeface="Arial"/>
                <a:cs typeface="Arial"/>
                <a:sym typeface="Arial"/>
              </a:rPr>
              <a:t> – tức là độ 'khát vốn' của pool tại thời điểm đó. Nếu pool càng ít tiền, lãi suất càng cao để bảo vệ quyền lợi cho người gửi và hạn chế người vay.</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Đặc biệt, nếu thị trường biến động mạnh khiến tài sản thế chấp không còn đủ giá trị đảm bảo, cơ chế thanh lý sẽ tự động kích hoạt để </a:t>
            </a:r>
            <a:r>
              <a:rPr b="1" lang="en-US" sz="1100">
                <a:latin typeface="Arial"/>
                <a:ea typeface="Arial"/>
                <a:cs typeface="Arial"/>
                <a:sym typeface="Arial"/>
              </a:rPr>
              <a:t>Liquidator</a:t>
            </a:r>
            <a:r>
              <a:rPr lang="en-US" sz="1100">
                <a:latin typeface="Arial"/>
                <a:ea typeface="Arial"/>
                <a:cs typeface="Arial"/>
                <a:sym typeface="Arial"/>
              </a:rPr>
              <a:t> trả nợ thay cho người vay, giúp hệ thống không bao giờ bị rơi vào tình trạng nợ xấu</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114" name="Google Shape;114;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bb80078c6b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Lãi suất trong hệ thống không cố định mà biến động theo </a:t>
            </a:r>
            <a:r>
              <a:rPr b="1" lang="en-US" sz="1100">
                <a:latin typeface="Arial"/>
                <a:ea typeface="Arial"/>
                <a:cs typeface="Arial"/>
                <a:sym typeface="Arial"/>
              </a:rPr>
              <a:t>Utilization Rate (U)</a:t>
            </a:r>
            <a:r>
              <a:rPr lang="en-US" sz="1100">
                <a:latin typeface="Arial"/>
                <a:ea typeface="Arial"/>
                <a:cs typeface="Arial"/>
                <a:sym typeface="Arial"/>
              </a:rPr>
              <a:t> – tỷ lệ giữa tổng số tiền đang cho vay so với tổng vốn trong pool. Chúng em áp dụng mô hình lãi suất tuyến tính: khi pool càng cạn kiệt vốn (U tiến gần 100%), lãi suất vay sẽ tự động tăng vọt. Cơ chế này mang tính kinh tế tự điều chỉnh: nó vừa khuyến khích người vay trả nợ sớm để tránh lãi cao, vừa thu hút những người gửi tiền nạp thêm vốn vào pool để hưởng lợi nhuận hấp dẫn hơn.</a:t>
            </a:r>
            <a:endParaRPr/>
          </a:p>
        </p:txBody>
      </p:sp>
      <p:sp>
        <p:nvSpPr>
          <p:cNvPr id="121" name="Google Shape;121;g3bb80078c6b_0_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bb80078c6b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Một trong những điểm vượt trội của DApp so với ngân hàng truyền thống là khả năng tính lãi theo thời gian thực. Thay vì đợi đến cuối tháng, lãi suất được hệ thống tính toán và cộng dồn sau mỗi giây. Nhóm sử dụng cơ chế các chỉ số Index toàn cục để ghi lại sự tăng trưởng của pool. Điều này đảm bảo rằng ngay khi người dùng thực hiện bất kỳ thao tác nào, số dư tài sản và nợ của họ đã được cập nhật chính xác đến từng phần nhỏ nhất của block blockchain."</a:t>
            </a:r>
            <a:endParaRPr/>
          </a:p>
        </p:txBody>
      </p:sp>
      <p:sp>
        <p:nvSpPr>
          <p:cNvPr id="129" name="Google Shape;129;g3bb80078c6b_0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24"/>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24"/>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24"/>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24"/>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24"/>
          <p:cNvSpPr txBox="1"/>
          <p:nvPr>
            <p:ph idx="1" type="body"/>
          </p:nvPr>
        </p:nvSpPr>
        <p:spPr>
          <a:xfrm>
            <a:off x="234950" y="1227550"/>
            <a:ext cx="8674100" cy="486844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25"/>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1" name="Google Shape;61;p25"/>
          <p:cNvSpPr txBox="1"/>
          <p:nvPr>
            <p:ph idx="1" type="body"/>
          </p:nvPr>
        </p:nvSpPr>
        <p:spPr>
          <a:xfrm>
            <a:off x="595884"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2" name="Google Shape;62;p25"/>
          <p:cNvSpPr txBox="1"/>
          <p:nvPr>
            <p:ph idx="2" type="body"/>
          </p:nvPr>
        </p:nvSpPr>
        <p:spPr>
          <a:xfrm>
            <a:off x="4639056"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 name="Google Shape;63;p25"/>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25"/>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Google Shape;65;p25"/>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mparison">
  <p:cSld name="3_Comparison">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26"/>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26"/>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26"/>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26"/>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 name="Google Shape;71;p26"/>
          <p:cNvSpPr txBox="1"/>
          <p:nvPr>
            <p:ph idx="1" type="body"/>
          </p:nvPr>
        </p:nvSpPr>
        <p:spPr>
          <a:xfrm>
            <a:off x="234950" y="1164920"/>
            <a:ext cx="8674100" cy="493107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7"/>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F2F2F2"/>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27"/>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27"/>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16"/>
          <p:cNvSpPr txBox="1"/>
          <p:nvPr>
            <p:ph type="title"/>
          </p:nvPr>
        </p:nvSpPr>
        <p:spPr>
          <a:xfrm>
            <a:off x="2380488" y="2365248"/>
            <a:ext cx="4383024" cy="2127504"/>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4800"/>
              <a:buFont typeface="Lato"/>
              <a:buNone/>
              <a:defRPr b="1" i="0" sz="4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3" name="Shape 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18"/>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8"/>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 name="Google Shape;17;p18"/>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18"/>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18"/>
          <p:cNvSpPr txBox="1"/>
          <p:nvPr>
            <p:ph idx="1" type="body"/>
          </p:nvPr>
        </p:nvSpPr>
        <p:spPr>
          <a:xfrm>
            <a:off x="235077" y="841247"/>
            <a:ext cx="8674100" cy="530339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19"/>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19"/>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19"/>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19"/>
          <p:cNvSpPr txBox="1"/>
          <p:nvPr>
            <p:ph idx="1" type="body"/>
          </p:nvPr>
        </p:nvSpPr>
        <p:spPr>
          <a:xfrm>
            <a:off x="528828"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 name="Google Shape;25;p19"/>
          <p:cNvSpPr txBox="1"/>
          <p:nvPr>
            <p:ph idx="2" type="body"/>
          </p:nvPr>
        </p:nvSpPr>
        <p:spPr>
          <a:xfrm>
            <a:off x="4572000"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p19"/>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20"/>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20"/>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20"/>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20"/>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20"/>
          <p:cNvSpPr txBox="1"/>
          <p:nvPr>
            <p:ph idx="1" type="body"/>
          </p:nvPr>
        </p:nvSpPr>
        <p:spPr>
          <a:xfrm>
            <a:off x="234950" y="963168"/>
            <a:ext cx="8674100" cy="513283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21"/>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21"/>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21"/>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21"/>
          <p:cNvSpPr txBox="1"/>
          <p:nvPr>
            <p:ph idx="1" type="body"/>
          </p:nvPr>
        </p:nvSpPr>
        <p:spPr>
          <a:xfrm>
            <a:off x="528828"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21"/>
          <p:cNvSpPr txBox="1"/>
          <p:nvPr>
            <p:ph idx="2" type="body"/>
          </p:nvPr>
        </p:nvSpPr>
        <p:spPr>
          <a:xfrm>
            <a:off x="4572000"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9" name="Google Shape;39;p21"/>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22"/>
          <p:cNvSpPr txBox="1"/>
          <p:nvPr>
            <p:ph type="title"/>
          </p:nvPr>
        </p:nvSpPr>
        <p:spPr>
          <a:xfrm>
            <a:off x="3511295" y="224917"/>
            <a:ext cx="5397627"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2800"/>
              <a:buFont typeface="Lato"/>
              <a:buNone/>
              <a:defRPr b="1" i="0" sz="2800" u="none" cap="none" strike="noStrik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Google Shape;42;p22"/>
          <p:cNvSpPr txBox="1"/>
          <p:nvPr>
            <p:ph idx="1" type="body"/>
          </p:nvPr>
        </p:nvSpPr>
        <p:spPr>
          <a:xfrm>
            <a:off x="3524251" y="1011238"/>
            <a:ext cx="5384672" cy="552926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 name="Google Shape;43;p22"/>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F2F2F2"/>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22"/>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22"/>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23"/>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23"/>
          <p:cNvSpPr txBox="1"/>
          <p:nvPr>
            <p:ph idx="1" type="body"/>
          </p:nvPr>
        </p:nvSpPr>
        <p:spPr>
          <a:xfrm>
            <a:off x="595884"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23"/>
          <p:cNvSpPr txBox="1"/>
          <p:nvPr>
            <p:ph idx="2" type="body"/>
          </p:nvPr>
        </p:nvSpPr>
        <p:spPr>
          <a:xfrm>
            <a:off x="4639056"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Google Shape;50;p23"/>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1F3864"/>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23"/>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1F3864"/>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2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1F3864"/>
                </a:solidFill>
                <a:latin typeface="Lato"/>
                <a:ea typeface="Lato"/>
                <a:cs typeface="Lato"/>
                <a:sym typeface="Lato"/>
              </a:defRPr>
            </a:lvl1pPr>
            <a:lvl2pPr indent="0" lvl="1" marL="0" marR="0" rtl="0" algn="r">
              <a:spcBef>
                <a:spcPts val="0"/>
              </a:spcBef>
              <a:buNone/>
              <a:defRPr b="1" i="0" sz="1200" u="none" cap="none" strike="noStrike">
                <a:solidFill>
                  <a:srgbClr val="1F3864"/>
                </a:solidFill>
                <a:latin typeface="Lato"/>
                <a:ea typeface="Lato"/>
                <a:cs typeface="Lato"/>
                <a:sym typeface="Lato"/>
              </a:defRPr>
            </a:lvl2pPr>
            <a:lvl3pPr indent="0" lvl="2" marL="0" marR="0" rtl="0" algn="r">
              <a:spcBef>
                <a:spcPts val="0"/>
              </a:spcBef>
              <a:buNone/>
              <a:defRPr b="1" i="0" sz="1200" u="none" cap="none" strike="noStrike">
                <a:solidFill>
                  <a:srgbClr val="1F3864"/>
                </a:solidFill>
                <a:latin typeface="Lato"/>
                <a:ea typeface="Lato"/>
                <a:cs typeface="Lato"/>
                <a:sym typeface="Lato"/>
              </a:defRPr>
            </a:lvl3pPr>
            <a:lvl4pPr indent="0" lvl="3" marL="0" marR="0" rtl="0" algn="r">
              <a:spcBef>
                <a:spcPts val="0"/>
              </a:spcBef>
              <a:buNone/>
              <a:defRPr b="1" i="0" sz="1200" u="none" cap="none" strike="noStrike">
                <a:solidFill>
                  <a:srgbClr val="1F3864"/>
                </a:solidFill>
                <a:latin typeface="Lato"/>
                <a:ea typeface="Lato"/>
                <a:cs typeface="Lato"/>
                <a:sym typeface="Lato"/>
              </a:defRPr>
            </a:lvl4pPr>
            <a:lvl5pPr indent="0" lvl="4" marL="0" marR="0" rtl="0" algn="r">
              <a:spcBef>
                <a:spcPts val="0"/>
              </a:spcBef>
              <a:buNone/>
              <a:defRPr b="1" i="0" sz="1200" u="none" cap="none" strike="noStrike">
                <a:solidFill>
                  <a:srgbClr val="1F3864"/>
                </a:solidFill>
                <a:latin typeface="Lato"/>
                <a:ea typeface="Lato"/>
                <a:cs typeface="Lato"/>
                <a:sym typeface="Lato"/>
              </a:defRPr>
            </a:lvl5pPr>
            <a:lvl6pPr indent="0" lvl="5" marL="0" marR="0" rtl="0" algn="r">
              <a:spcBef>
                <a:spcPts val="0"/>
              </a:spcBef>
              <a:buNone/>
              <a:defRPr b="1" i="0" sz="1200" u="none" cap="none" strike="noStrike">
                <a:solidFill>
                  <a:srgbClr val="1F3864"/>
                </a:solidFill>
                <a:latin typeface="Lato"/>
                <a:ea typeface="Lato"/>
                <a:cs typeface="Lato"/>
                <a:sym typeface="Lato"/>
              </a:defRPr>
            </a:lvl6pPr>
            <a:lvl7pPr indent="0" lvl="6" marL="0" marR="0" rtl="0" algn="r">
              <a:spcBef>
                <a:spcPts val="0"/>
              </a:spcBef>
              <a:buNone/>
              <a:defRPr b="1" i="0" sz="1200" u="none" cap="none" strike="noStrike">
                <a:solidFill>
                  <a:srgbClr val="1F3864"/>
                </a:solidFill>
                <a:latin typeface="Lato"/>
                <a:ea typeface="Lato"/>
                <a:cs typeface="Lato"/>
                <a:sym typeface="Lato"/>
              </a:defRPr>
            </a:lvl7pPr>
            <a:lvl8pPr indent="0" lvl="7" marL="0" marR="0" rtl="0" algn="r">
              <a:spcBef>
                <a:spcPts val="0"/>
              </a:spcBef>
              <a:buNone/>
              <a:defRPr b="1" i="0" sz="1200" u="none" cap="none" strike="noStrike">
                <a:solidFill>
                  <a:srgbClr val="1F3864"/>
                </a:solidFill>
                <a:latin typeface="Lato"/>
                <a:ea typeface="Lato"/>
                <a:cs typeface="Lato"/>
                <a:sym typeface="Lato"/>
              </a:defRPr>
            </a:lvl8pPr>
            <a:lvl9pPr indent="0" lvl="8" marL="0" marR="0" rtl="0" algn="r">
              <a:spcBef>
                <a:spcPts val="0"/>
              </a:spcBef>
              <a:buNone/>
              <a:defRPr b="1" i="0" sz="1200" u="none" cap="none" strike="noStrike">
                <a:solidFill>
                  <a:srgbClr val="1F3864"/>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3bb80078c6b_0_34"/>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2.4 Quản trị rủi ro và Health Factor</a:t>
            </a:r>
            <a:endParaRPr>
              <a:latin typeface="Arial"/>
              <a:ea typeface="Arial"/>
              <a:cs typeface="Arial"/>
              <a:sym typeface="Arial"/>
            </a:endParaRPr>
          </a:p>
        </p:txBody>
      </p:sp>
      <p:sp>
        <p:nvSpPr>
          <p:cNvPr id="139" name="Google Shape;139;g3bb80078c6b_0_34"/>
          <p:cNvSpPr txBox="1"/>
          <p:nvPr>
            <p:ph idx="1" type="body"/>
          </p:nvPr>
        </p:nvSpPr>
        <p:spPr>
          <a:xfrm>
            <a:off x="304690" y="1375663"/>
            <a:ext cx="8208000" cy="4351200"/>
          </a:xfrm>
          <a:prstGeom prst="rect">
            <a:avLst/>
          </a:prstGeom>
          <a:noFill/>
          <a:ln>
            <a:noFill/>
          </a:ln>
        </p:spPr>
        <p:txBody>
          <a:bodyPr anchorCtr="0" anchor="t" bIns="45700" lIns="91425" spcFirstLastPara="1" rIns="91425" wrap="square" tIns="45700">
            <a:noAutofit/>
          </a:bodyPr>
          <a:lstStyle/>
          <a:p>
            <a:pPr indent="-355600" lvl="0" marL="457200" rtl="0" algn="just">
              <a:lnSpc>
                <a:spcPct val="110000"/>
              </a:lnSpc>
              <a:spcBef>
                <a:spcPts val="300"/>
              </a:spcBef>
              <a:spcAft>
                <a:spcPts val="0"/>
              </a:spcAft>
              <a:buSzPts val="2000"/>
              <a:buFont typeface="Arial"/>
              <a:buChar char="•"/>
            </a:pPr>
            <a:r>
              <a:rPr lang="en-US" sz="2000">
                <a:latin typeface="Arial"/>
                <a:ea typeface="Arial"/>
                <a:cs typeface="Arial"/>
                <a:sym typeface="Arial"/>
              </a:rPr>
              <a:t>LTV là tỷ lệ giữa số tiền vay và giá trị tài sản thế chấp. Trong project này, LTV được set ở mức 80%, nghĩa là người dùng chỉ có thể vay tối đa 80% giá trị thế chấp.</a:t>
            </a:r>
            <a:endParaRPr sz="2000">
              <a:latin typeface="Arial"/>
              <a:ea typeface="Arial"/>
              <a:cs typeface="Arial"/>
              <a:sym typeface="Arial"/>
            </a:endParaRPr>
          </a:p>
          <a:p>
            <a:pPr indent="0" lvl="0" marL="457200" rtl="0" algn="just">
              <a:lnSpc>
                <a:spcPct val="110000"/>
              </a:lnSpc>
              <a:spcBef>
                <a:spcPts val="300"/>
              </a:spcBef>
              <a:spcAft>
                <a:spcPts val="0"/>
              </a:spcAft>
              <a:buNone/>
            </a:pPr>
            <a:r>
              <a:t/>
            </a:r>
            <a:endParaRPr sz="2000">
              <a:latin typeface="Arial"/>
              <a:ea typeface="Arial"/>
              <a:cs typeface="Arial"/>
              <a:sym typeface="Arial"/>
            </a:endParaRPr>
          </a:p>
          <a:p>
            <a:pPr indent="-355600" lvl="0" marL="457200" rtl="0" algn="just">
              <a:lnSpc>
                <a:spcPct val="110000"/>
              </a:lnSpc>
              <a:spcBef>
                <a:spcPts val="300"/>
              </a:spcBef>
              <a:spcAft>
                <a:spcPts val="0"/>
              </a:spcAft>
              <a:buSzPts val="2000"/>
              <a:buFont typeface="Arial"/>
              <a:buChar char="•"/>
            </a:pPr>
            <a:r>
              <a:rPr lang="en-US" sz="2000">
                <a:latin typeface="Arial"/>
                <a:ea typeface="Arial"/>
                <a:cs typeface="Arial"/>
                <a:sym typeface="Arial"/>
              </a:rPr>
              <a:t>Health Factor (HF) là chỉ số đo mức độ an toàn của vị thế vay:</a:t>
            </a:r>
            <a:endParaRPr sz="2000">
              <a:latin typeface="Arial"/>
              <a:ea typeface="Arial"/>
              <a:cs typeface="Arial"/>
              <a:sym typeface="Arial"/>
            </a:endParaRPr>
          </a:p>
          <a:p>
            <a:pPr indent="0" lvl="0" marL="457200" rtl="0" algn="ctr">
              <a:lnSpc>
                <a:spcPct val="110000"/>
              </a:lnSpc>
              <a:spcBef>
                <a:spcPts val="300"/>
              </a:spcBef>
              <a:spcAft>
                <a:spcPts val="0"/>
              </a:spcAft>
              <a:buNone/>
            </a:pPr>
            <a:r>
              <a:rPr lang="en-US" sz="2000">
                <a:latin typeface="Arial"/>
                <a:ea typeface="Arial"/>
                <a:cs typeface="Arial"/>
                <a:sym typeface="Arial"/>
              </a:rPr>
              <a:t>Health Factor=(Collateral Value x LTV)/Total Debt</a:t>
            </a:r>
            <a:endParaRPr sz="2000">
              <a:latin typeface="Arial"/>
              <a:ea typeface="Arial"/>
              <a:cs typeface="Arial"/>
              <a:sym typeface="Arial"/>
            </a:endParaRPr>
          </a:p>
          <a:p>
            <a:pPr indent="0" lvl="0" marL="457200" rtl="0" algn="just">
              <a:lnSpc>
                <a:spcPct val="110000"/>
              </a:lnSpc>
              <a:spcBef>
                <a:spcPts val="300"/>
              </a:spcBef>
              <a:spcAft>
                <a:spcPts val="0"/>
              </a:spcAft>
              <a:buNone/>
            </a:pPr>
            <a:r>
              <a:t/>
            </a:r>
            <a:endParaRPr sz="1300">
              <a:latin typeface="Arial"/>
              <a:ea typeface="Arial"/>
              <a:cs typeface="Arial"/>
              <a:sym typeface="Arial"/>
            </a:endParaRPr>
          </a:p>
          <a:p>
            <a:pPr indent="0" lvl="0" marL="0" rtl="0" algn="l">
              <a:lnSpc>
                <a:spcPct val="115000"/>
              </a:lnSpc>
              <a:spcBef>
                <a:spcPts val="0"/>
              </a:spcBef>
              <a:spcAft>
                <a:spcPts val="0"/>
              </a:spcAft>
              <a:buNone/>
            </a:pPr>
            <a:r>
              <a:t/>
            </a:r>
            <a:endParaRPr sz="2000">
              <a:latin typeface="Times New Roman"/>
              <a:ea typeface="Times New Roman"/>
              <a:cs typeface="Times New Roman"/>
              <a:sym typeface="Times New Roman"/>
            </a:endParaRPr>
          </a:p>
        </p:txBody>
      </p:sp>
      <p:sp>
        <p:nvSpPr>
          <p:cNvPr id="140" name="Google Shape;140;g3bb80078c6b_0_34"/>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3bb80078c6b_0_41"/>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2.5 </a:t>
            </a:r>
            <a:r>
              <a:rPr lang="en-US">
                <a:latin typeface="Arial"/>
                <a:ea typeface="Arial"/>
                <a:cs typeface="Arial"/>
                <a:sym typeface="Arial"/>
              </a:rPr>
              <a:t>Cơ chế Thanh lý - Liquidation</a:t>
            </a:r>
            <a:endParaRPr>
              <a:latin typeface="Arial"/>
              <a:ea typeface="Arial"/>
              <a:cs typeface="Arial"/>
              <a:sym typeface="Arial"/>
            </a:endParaRPr>
          </a:p>
        </p:txBody>
      </p:sp>
      <p:sp>
        <p:nvSpPr>
          <p:cNvPr id="146" name="Google Shape;146;g3bb80078c6b_0_41"/>
          <p:cNvSpPr txBox="1"/>
          <p:nvPr>
            <p:ph idx="1" type="body"/>
          </p:nvPr>
        </p:nvSpPr>
        <p:spPr>
          <a:xfrm>
            <a:off x="304690" y="1375663"/>
            <a:ext cx="8208000" cy="4351200"/>
          </a:xfrm>
          <a:prstGeom prst="rect">
            <a:avLst/>
          </a:prstGeom>
          <a:noFill/>
          <a:ln>
            <a:noFill/>
          </a:ln>
        </p:spPr>
        <p:txBody>
          <a:bodyPr anchorCtr="0" anchor="t" bIns="45700" lIns="91425" spcFirstLastPara="1" rIns="91425" wrap="square" tIns="45700">
            <a:noAutofit/>
          </a:bodyPr>
          <a:lstStyle/>
          <a:p>
            <a:pPr indent="-355600" lvl="0" marL="457200" rtl="0" algn="just">
              <a:lnSpc>
                <a:spcPct val="110000"/>
              </a:lnSpc>
              <a:spcBef>
                <a:spcPts val="300"/>
              </a:spcBef>
              <a:spcAft>
                <a:spcPts val="0"/>
              </a:spcAft>
              <a:buSzPts val="2000"/>
              <a:buChar char="•"/>
            </a:pPr>
            <a:r>
              <a:rPr lang="en-US" sz="2000">
                <a:latin typeface="Arial"/>
                <a:ea typeface="Arial"/>
                <a:cs typeface="Arial"/>
                <a:sym typeface="Arial"/>
              </a:rPr>
              <a:t>Khi Health Factor &lt; 1.0, vị thế có thể bị thanh lý:</a:t>
            </a:r>
            <a:endParaRPr sz="2000">
              <a:latin typeface="Arial"/>
              <a:ea typeface="Arial"/>
              <a:cs typeface="Arial"/>
              <a:sym typeface="Arial"/>
            </a:endParaRPr>
          </a:p>
          <a:p>
            <a:pPr indent="0" lvl="0" marL="457200" rtl="0" algn="just">
              <a:lnSpc>
                <a:spcPct val="110000"/>
              </a:lnSpc>
              <a:spcBef>
                <a:spcPts val="300"/>
              </a:spcBef>
              <a:spcAft>
                <a:spcPts val="0"/>
              </a:spcAft>
              <a:buNone/>
            </a:pPr>
            <a:r>
              <a:rPr b="1" lang="en-US" sz="2000">
                <a:latin typeface="Arial"/>
                <a:ea typeface="Arial"/>
                <a:cs typeface="Arial"/>
                <a:sym typeface="Arial"/>
              </a:rPr>
              <a:t>Liquidator</a:t>
            </a:r>
            <a:r>
              <a:rPr lang="en-US" sz="2000">
                <a:latin typeface="Arial"/>
                <a:ea typeface="Arial"/>
                <a:cs typeface="Arial"/>
                <a:sym typeface="Arial"/>
              </a:rPr>
              <a:t> (người thanh lý) trả nợ thay cho borrower</a:t>
            </a:r>
            <a:endParaRPr sz="2000">
              <a:latin typeface="Arial"/>
              <a:ea typeface="Arial"/>
              <a:cs typeface="Arial"/>
              <a:sym typeface="Arial"/>
            </a:endParaRPr>
          </a:p>
          <a:p>
            <a:pPr indent="0" lvl="0" marL="457200" rtl="0" algn="just">
              <a:lnSpc>
                <a:spcPct val="110000"/>
              </a:lnSpc>
              <a:spcBef>
                <a:spcPts val="300"/>
              </a:spcBef>
              <a:spcAft>
                <a:spcPts val="0"/>
              </a:spcAft>
              <a:buNone/>
            </a:pPr>
            <a:r>
              <a:rPr lang="en-US" sz="2000">
                <a:latin typeface="Arial"/>
                <a:ea typeface="Arial"/>
                <a:cs typeface="Arial"/>
                <a:sym typeface="Arial"/>
              </a:rPr>
              <a:t>Liquidator nhận lại collateral tương ứng + </a:t>
            </a:r>
            <a:r>
              <a:rPr b="1" lang="en-US" sz="2000">
                <a:latin typeface="Arial"/>
                <a:ea typeface="Arial"/>
                <a:cs typeface="Arial"/>
                <a:sym typeface="Arial"/>
              </a:rPr>
              <a:t>bonus</a:t>
            </a:r>
            <a:r>
              <a:rPr lang="en-US" sz="2000">
                <a:latin typeface="Arial"/>
                <a:ea typeface="Arial"/>
                <a:cs typeface="Arial"/>
                <a:sym typeface="Arial"/>
              </a:rPr>
              <a:t> (thường 5-10%)</a:t>
            </a:r>
            <a:endParaRPr sz="2000">
              <a:latin typeface="Arial"/>
              <a:ea typeface="Arial"/>
              <a:cs typeface="Arial"/>
              <a:sym typeface="Arial"/>
            </a:endParaRPr>
          </a:p>
          <a:p>
            <a:pPr indent="0" lvl="0" marL="457200" rtl="0" algn="just">
              <a:lnSpc>
                <a:spcPct val="110000"/>
              </a:lnSpc>
              <a:spcBef>
                <a:spcPts val="300"/>
              </a:spcBef>
              <a:spcAft>
                <a:spcPts val="0"/>
              </a:spcAft>
              <a:buNone/>
            </a:pPr>
            <a:r>
              <a:rPr lang="en-US" sz="2000">
                <a:latin typeface="Arial"/>
                <a:ea typeface="Arial"/>
                <a:cs typeface="Arial"/>
                <a:sym typeface="Arial"/>
              </a:rPr>
              <a:t>Borrower mất một phần collateral nhưng được giải phóng khỏi nợ</a:t>
            </a:r>
            <a:endParaRPr sz="2000">
              <a:latin typeface="Arial"/>
              <a:ea typeface="Arial"/>
              <a:cs typeface="Arial"/>
              <a:sym typeface="Arial"/>
            </a:endParaRPr>
          </a:p>
          <a:p>
            <a:pPr indent="0" lvl="0" marL="457200" rtl="0" algn="l">
              <a:lnSpc>
                <a:spcPct val="115000"/>
              </a:lnSpc>
              <a:spcBef>
                <a:spcPts val="0"/>
              </a:spcBef>
              <a:spcAft>
                <a:spcPts val="0"/>
              </a:spcAft>
              <a:buNone/>
            </a:pPr>
            <a:r>
              <a:t/>
            </a:r>
            <a:endParaRPr sz="2000">
              <a:latin typeface="Arial"/>
              <a:ea typeface="Arial"/>
              <a:cs typeface="Arial"/>
              <a:sym typeface="Arial"/>
            </a:endParaRPr>
          </a:p>
          <a:p>
            <a:pPr indent="-355600" lvl="0" marL="457200" rtl="0" algn="l">
              <a:lnSpc>
                <a:spcPct val="115000"/>
              </a:lnSpc>
              <a:spcBef>
                <a:spcPts val="1200"/>
              </a:spcBef>
              <a:spcAft>
                <a:spcPts val="0"/>
              </a:spcAft>
              <a:buSzPts val="2000"/>
              <a:buChar char="•"/>
            </a:pPr>
            <a:r>
              <a:rPr lang="en-US" sz="2000">
                <a:latin typeface="Arial"/>
                <a:ea typeface="Arial"/>
                <a:cs typeface="Arial"/>
                <a:sym typeface="Arial"/>
              </a:rPr>
              <a:t>Mục tiêu: Đảm bảo tính thanh khoản và ngăn chặn nợ xấu.</a:t>
            </a:r>
            <a:endParaRPr sz="2000">
              <a:latin typeface="Arial"/>
              <a:ea typeface="Arial"/>
              <a:cs typeface="Arial"/>
              <a:sym typeface="Arial"/>
            </a:endParaRPr>
          </a:p>
        </p:txBody>
      </p:sp>
      <p:sp>
        <p:nvSpPr>
          <p:cNvPr id="147" name="Google Shape;147;g3bb80078c6b_0_41"/>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3bb80078c6b_0_51"/>
          <p:cNvSpPr txBox="1"/>
          <p:nvPr>
            <p:ph type="title"/>
          </p:nvPr>
        </p:nvSpPr>
        <p:spPr>
          <a:xfrm>
            <a:off x="3527170" y="2633367"/>
            <a:ext cx="5397600" cy="451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800"/>
              <a:buFont typeface="Lato"/>
              <a:buNone/>
            </a:pPr>
            <a:r>
              <a:rPr lang="en-US" sz="3000">
                <a:solidFill>
                  <a:srgbClr val="FF0000"/>
                </a:solidFill>
                <a:latin typeface="Arial"/>
                <a:ea typeface="Arial"/>
                <a:cs typeface="Arial"/>
                <a:sym typeface="Arial"/>
              </a:rPr>
              <a:t>KIẾN TRÚC VÀ CÔNG NGHỆ</a:t>
            </a:r>
            <a:endParaRPr sz="3000">
              <a:solidFill>
                <a:srgbClr val="FF0000"/>
              </a:solidFill>
              <a:latin typeface="Arial"/>
              <a:ea typeface="Arial"/>
              <a:cs typeface="Arial"/>
              <a:sym typeface="Arial"/>
            </a:endParaRPr>
          </a:p>
        </p:txBody>
      </p:sp>
      <p:sp>
        <p:nvSpPr>
          <p:cNvPr id="153" name="Google Shape;153;g3bb80078c6b_0_51"/>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1"/>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3.1 Kiến trúc tổng thể hệ thống</a:t>
            </a:r>
            <a:endParaRPr>
              <a:latin typeface="Arial"/>
              <a:ea typeface="Arial"/>
              <a:cs typeface="Arial"/>
              <a:sym typeface="Arial"/>
            </a:endParaRPr>
          </a:p>
        </p:txBody>
      </p:sp>
      <p:sp>
        <p:nvSpPr>
          <p:cNvPr id="159" name="Google Shape;159;p11"/>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Ảnh có chứa văn bản, đồ điện tử, ảnh chụp màn hình, Trang web&#10;&#10;Nội dung do AI tạo ra có thể không chính xác." id="160" name="Google Shape;160;p11"/>
          <p:cNvPicPr preferRelativeResize="0"/>
          <p:nvPr/>
        </p:nvPicPr>
        <p:blipFill>
          <a:blip r:embed="rId3">
            <a:alphaModFix/>
          </a:blip>
          <a:stretch>
            <a:fillRect/>
          </a:stretch>
        </p:blipFill>
        <p:spPr>
          <a:xfrm>
            <a:off x="2440375" y="854525"/>
            <a:ext cx="4004650" cy="60034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2"/>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6" name="Google Shape;166;p12"/>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3.2 Sơ đồ usecase</a:t>
            </a:r>
            <a:endParaRPr>
              <a:latin typeface="Arial"/>
              <a:ea typeface="Arial"/>
              <a:cs typeface="Arial"/>
              <a:sym typeface="Arial"/>
            </a:endParaRPr>
          </a:p>
        </p:txBody>
      </p:sp>
      <p:pic>
        <p:nvPicPr>
          <p:cNvPr id="167" name="Google Shape;167;p12"/>
          <p:cNvPicPr preferRelativeResize="0"/>
          <p:nvPr/>
        </p:nvPicPr>
        <p:blipFill>
          <a:blip r:embed="rId3">
            <a:alphaModFix/>
          </a:blip>
          <a:stretch>
            <a:fillRect/>
          </a:stretch>
        </p:blipFill>
        <p:spPr>
          <a:xfrm>
            <a:off x="540875" y="637800"/>
            <a:ext cx="8062250" cy="6220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3bb80078c6b_0_63"/>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3" name="Google Shape;173;g3bb80078c6b_0_63"/>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3.3 Các chức năng chính</a:t>
            </a:r>
            <a:endParaRPr>
              <a:latin typeface="Arial"/>
              <a:ea typeface="Arial"/>
              <a:cs typeface="Arial"/>
              <a:sym typeface="Arial"/>
            </a:endParaRPr>
          </a:p>
        </p:txBody>
      </p:sp>
      <p:graphicFrame>
        <p:nvGraphicFramePr>
          <p:cNvPr id="174" name="Google Shape;174;g3bb80078c6b_0_63"/>
          <p:cNvGraphicFramePr/>
          <p:nvPr/>
        </p:nvGraphicFramePr>
        <p:xfrm>
          <a:off x="235075" y="1117638"/>
          <a:ext cx="3000000" cy="3000000"/>
        </p:xfrm>
        <a:graphic>
          <a:graphicData uri="http://schemas.openxmlformats.org/drawingml/2006/table">
            <a:tbl>
              <a:tblPr>
                <a:noFill/>
                <a:tableStyleId>{172428EA-C416-4E8F-A9D5-A6C93646D2F1}</a:tableStyleId>
              </a:tblPr>
              <a:tblGrid>
                <a:gridCol w="1528950"/>
                <a:gridCol w="1473700"/>
                <a:gridCol w="5765800"/>
              </a:tblGrid>
              <a:tr h="523875">
                <a:tc>
                  <a:txBody>
                    <a:bodyPr/>
                    <a:lstStyle/>
                    <a:p>
                      <a:pPr indent="0" lvl="0" marL="0" rtl="0" algn="l">
                        <a:lnSpc>
                          <a:spcPct val="115000"/>
                        </a:lnSpc>
                        <a:spcBef>
                          <a:spcPts val="0"/>
                        </a:spcBef>
                        <a:spcAft>
                          <a:spcPts val="0"/>
                        </a:spcAft>
                        <a:buNone/>
                      </a:pPr>
                      <a:r>
                        <a:rPr b="1" lang="en-US" sz="1100">
                          <a:solidFill>
                            <a:srgbClr val="1F1F1F"/>
                          </a:solidFill>
                        </a:rPr>
                        <a:t>Nhóm chức năng</a:t>
                      </a:r>
                      <a:endParaRPr b="1"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US" sz="1100">
                          <a:solidFill>
                            <a:srgbClr val="1F1F1F"/>
                          </a:solidFill>
                        </a:rPr>
                        <a:t>Chức năng chi tiết</a:t>
                      </a:r>
                      <a:endParaRPr b="1"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US" sz="1100">
                          <a:solidFill>
                            <a:srgbClr val="1F1F1F"/>
                          </a:solidFill>
                        </a:rPr>
                        <a:t>Mô tả tóm tắt</a:t>
                      </a:r>
                      <a:endParaRPr b="1"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EFEFEF"/>
                    </a:solidFill>
                  </a:tcPr>
                </a:tc>
              </a:tr>
              <a:tr h="542925">
                <a:tc>
                  <a:txBody>
                    <a:bodyPr/>
                    <a:lstStyle/>
                    <a:p>
                      <a:pPr indent="0" lvl="0" marL="0" rtl="0" algn="l">
                        <a:lnSpc>
                          <a:spcPct val="115000"/>
                        </a:lnSpc>
                        <a:spcBef>
                          <a:spcPts val="0"/>
                        </a:spcBef>
                        <a:spcAft>
                          <a:spcPts val="0"/>
                        </a:spcAft>
                        <a:buNone/>
                      </a:pPr>
                      <a:r>
                        <a:rPr b="1" lang="en-US" sz="1100">
                          <a:solidFill>
                            <a:srgbClr val="1F1F1F"/>
                          </a:solidFill>
                        </a:rPr>
                        <a:t>Quản lý thế chấp</a:t>
                      </a:r>
                      <a:endParaRPr b="1"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en-US" sz="1100">
                          <a:solidFill>
                            <a:srgbClr val="1F1F1F"/>
                          </a:solidFill>
                        </a:rPr>
                        <a:t>Gửi/Rút ETH</a:t>
                      </a:r>
                      <a:endParaRPr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en-US" sz="1100">
                          <a:solidFill>
                            <a:srgbClr val="1F1F1F"/>
                          </a:solidFill>
                        </a:rPr>
                        <a:t>Người dùng gửi ETH vào pool làm tài sản thế chấp và có thể rút lại khi đảm bảo chỉ số an toàn.</a:t>
                      </a:r>
                      <a:endParaRPr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r>
              <a:tr h="542925">
                <a:tc>
                  <a:txBody>
                    <a:bodyPr/>
                    <a:lstStyle/>
                    <a:p>
                      <a:pPr indent="0" lvl="0" marL="0" rtl="0" algn="l">
                        <a:lnSpc>
                          <a:spcPct val="115000"/>
                        </a:lnSpc>
                        <a:spcBef>
                          <a:spcPts val="0"/>
                        </a:spcBef>
                        <a:spcAft>
                          <a:spcPts val="0"/>
                        </a:spcAft>
                        <a:buNone/>
                      </a:pPr>
                      <a:r>
                        <a:rPr b="1" lang="en-US" sz="1100">
                          <a:solidFill>
                            <a:srgbClr val="1F1F1F"/>
                          </a:solidFill>
                        </a:rPr>
                        <a:t>Vay tài sản</a:t>
                      </a:r>
                      <a:endParaRPr b="1"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en-US" sz="1100">
                          <a:solidFill>
                            <a:srgbClr val="1F1F1F"/>
                          </a:solidFill>
                        </a:rPr>
                        <a:t>Vay Token (MCK)</a:t>
                      </a:r>
                      <a:endParaRPr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en-US" sz="1100">
                          <a:solidFill>
                            <a:srgbClr val="1F1F1F"/>
                          </a:solidFill>
                        </a:rPr>
                        <a:t>Cho phép vay tối đa 80% giá trị tài sản thế chấp (LTV = 80%) dựa trên thanh khoản của pool.</a:t>
                      </a:r>
                      <a:endParaRPr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r>
              <a:tr h="542925">
                <a:tc>
                  <a:txBody>
                    <a:bodyPr/>
                    <a:lstStyle/>
                    <a:p>
                      <a:pPr indent="0" lvl="0" marL="0" rtl="0" algn="l">
                        <a:lnSpc>
                          <a:spcPct val="115000"/>
                        </a:lnSpc>
                        <a:spcBef>
                          <a:spcPts val="0"/>
                        </a:spcBef>
                        <a:spcAft>
                          <a:spcPts val="0"/>
                        </a:spcAft>
                        <a:buNone/>
                      </a:pPr>
                      <a:r>
                        <a:rPr b="1" lang="en-US" sz="1100">
                          <a:solidFill>
                            <a:srgbClr val="1F1F1F"/>
                          </a:solidFill>
                        </a:rPr>
                        <a:t>Trả nợ</a:t>
                      </a:r>
                      <a:endParaRPr b="1"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en-US" sz="1100">
                          <a:solidFill>
                            <a:srgbClr val="1F1F1F"/>
                          </a:solidFill>
                        </a:rPr>
                        <a:t>Hoàn trả khoản vay</a:t>
                      </a:r>
                      <a:endParaRPr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en-US" sz="1100">
                          <a:solidFill>
                            <a:srgbClr val="1F1F1F"/>
                          </a:solidFill>
                        </a:rPr>
                        <a:t>Người dùng trả một phần hoặc toàn bộ nợ để giảm dư nợ và cải thiện chỉ số Health Factor.</a:t>
                      </a:r>
                      <a:endParaRPr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r>
              <a:tr h="542925">
                <a:tc>
                  <a:txBody>
                    <a:bodyPr/>
                    <a:lstStyle/>
                    <a:p>
                      <a:pPr indent="0" lvl="0" marL="0" rtl="0" algn="l">
                        <a:lnSpc>
                          <a:spcPct val="115000"/>
                        </a:lnSpc>
                        <a:spcBef>
                          <a:spcPts val="0"/>
                        </a:spcBef>
                        <a:spcAft>
                          <a:spcPts val="0"/>
                        </a:spcAft>
                        <a:buNone/>
                      </a:pPr>
                      <a:r>
                        <a:rPr b="1" lang="en-US" sz="1100">
                          <a:solidFill>
                            <a:srgbClr val="1F1F1F"/>
                          </a:solidFill>
                        </a:rPr>
                        <a:t>Cung cấp thanh khoản</a:t>
                      </a:r>
                      <a:endParaRPr b="1"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en-US" sz="1100">
                          <a:solidFill>
                            <a:srgbClr val="1F1F1F"/>
                          </a:solidFill>
                        </a:rPr>
                        <a:t>Gửi/Rút Token</a:t>
                      </a:r>
                      <a:endParaRPr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en-US" sz="1100">
                          <a:solidFill>
                            <a:srgbClr val="1F1F1F"/>
                          </a:solidFill>
                        </a:rPr>
                        <a:t>Người dùng gửi token vào pool để nhận lãi suất và có thể rút ra nếu pool đủ thanh khoản.</a:t>
                      </a:r>
                      <a:endParaRPr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r>
              <a:tr h="542925">
                <a:tc>
                  <a:txBody>
                    <a:bodyPr/>
                    <a:lstStyle/>
                    <a:p>
                      <a:pPr indent="0" lvl="0" marL="0" rtl="0" algn="l">
                        <a:lnSpc>
                          <a:spcPct val="115000"/>
                        </a:lnSpc>
                        <a:spcBef>
                          <a:spcPts val="0"/>
                        </a:spcBef>
                        <a:spcAft>
                          <a:spcPts val="0"/>
                        </a:spcAft>
                        <a:buNone/>
                      </a:pPr>
                      <a:r>
                        <a:rPr b="1" lang="en-US" sz="1100">
                          <a:solidFill>
                            <a:srgbClr val="1F1F1F"/>
                          </a:solidFill>
                        </a:rPr>
                        <a:t>Thanh lý</a:t>
                      </a:r>
                      <a:endParaRPr b="1"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en-US" sz="1100">
                          <a:solidFill>
                            <a:srgbClr val="1F1F1F"/>
                          </a:solidFill>
                        </a:rPr>
                        <a:t>Thanh lý nợ xấu</a:t>
                      </a:r>
                      <a:endParaRPr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en-US" sz="1100">
                          <a:solidFill>
                            <a:srgbClr val="1F1F1F"/>
                          </a:solidFill>
                        </a:rPr>
                        <a:t>Khi Health Factor &lt; 1.0, bất kỳ ai cũng có thể trả nợ thay người vay để nhận tài sản thế chấp kèm 10% bonus.</a:t>
                      </a:r>
                      <a:endParaRPr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r>
              <a:tr h="542925">
                <a:tc>
                  <a:txBody>
                    <a:bodyPr/>
                    <a:lstStyle/>
                    <a:p>
                      <a:pPr indent="0" lvl="0" marL="0" rtl="0" algn="l">
                        <a:lnSpc>
                          <a:spcPct val="115000"/>
                        </a:lnSpc>
                        <a:spcBef>
                          <a:spcPts val="0"/>
                        </a:spcBef>
                        <a:spcAft>
                          <a:spcPts val="0"/>
                        </a:spcAft>
                        <a:buNone/>
                      </a:pPr>
                      <a:r>
                        <a:rPr b="1" lang="en-US" sz="1100">
                          <a:solidFill>
                            <a:srgbClr val="1F1F1F"/>
                          </a:solidFill>
                        </a:rPr>
                        <a:t>Quản lý lãi suất</a:t>
                      </a:r>
                      <a:endParaRPr b="1"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en-US" sz="1100">
                          <a:solidFill>
                            <a:srgbClr val="1F1F1F"/>
                          </a:solidFill>
                        </a:rPr>
                        <a:t>Lãi suất động</a:t>
                      </a:r>
                      <a:endParaRPr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en-US" sz="1100">
                          <a:solidFill>
                            <a:srgbClr val="1F1F1F"/>
                          </a:solidFill>
                        </a:rPr>
                        <a:t>Tự động tính toán lãi suất vay và gửi dựa trên tỷ lệ sử dụng pool (Linear Interest Rate Model) theo thời gian thực.</a:t>
                      </a:r>
                      <a:endParaRPr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r>
              <a:tr h="542925">
                <a:tc>
                  <a:txBody>
                    <a:bodyPr/>
                    <a:lstStyle/>
                    <a:p>
                      <a:pPr indent="0" lvl="0" marL="0" rtl="0" algn="l">
                        <a:lnSpc>
                          <a:spcPct val="115000"/>
                        </a:lnSpc>
                        <a:spcBef>
                          <a:spcPts val="0"/>
                        </a:spcBef>
                        <a:spcAft>
                          <a:spcPts val="0"/>
                        </a:spcAft>
                        <a:buNone/>
                      </a:pPr>
                      <a:r>
                        <a:rPr b="1" lang="en-US" sz="1100">
                          <a:solidFill>
                            <a:srgbClr val="1F1F1F"/>
                          </a:solidFill>
                        </a:rPr>
                        <a:t>Quản lý giá</a:t>
                      </a:r>
                      <a:endParaRPr b="1"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en-US" sz="1100">
                          <a:solidFill>
                            <a:srgbClr val="1F1F1F"/>
                          </a:solidFill>
                        </a:rPr>
                        <a:t>Cập nhật giá ETH</a:t>
                      </a:r>
                      <a:endParaRPr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en-US" sz="1100">
                          <a:solidFill>
                            <a:srgbClr val="1F1F1F"/>
                          </a:solidFill>
                        </a:rPr>
                        <a:t>Hệ thống cập nhật giá ETH (thông qua Oracle) để tính toán giá trị thế chấp và chỉ số an toàn.</a:t>
                      </a:r>
                      <a:endParaRPr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r>
              <a:tr h="542925">
                <a:tc>
                  <a:txBody>
                    <a:bodyPr/>
                    <a:lstStyle/>
                    <a:p>
                      <a:pPr indent="0" lvl="0" marL="0" rtl="0" algn="l">
                        <a:lnSpc>
                          <a:spcPct val="115000"/>
                        </a:lnSpc>
                        <a:spcBef>
                          <a:spcPts val="0"/>
                        </a:spcBef>
                        <a:spcAft>
                          <a:spcPts val="0"/>
                        </a:spcAft>
                        <a:buNone/>
                      </a:pPr>
                      <a:r>
                        <a:rPr b="1" lang="en-US" sz="1100">
                          <a:solidFill>
                            <a:srgbClr val="1F1F1F"/>
                          </a:solidFill>
                        </a:rPr>
                        <a:t>Giao diện người dùng</a:t>
                      </a:r>
                      <a:endParaRPr b="1"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en-US" sz="1100">
                          <a:solidFill>
                            <a:srgbClr val="1F1F1F"/>
                          </a:solidFill>
                        </a:rPr>
                        <a:t>Dashboard &amp; Quản lý</a:t>
                      </a:r>
                      <a:endParaRPr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en-US" sz="1100">
                          <a:solidFill>
                            <a:srgbClr val="1F1F1F"/>
                          </a:solidFill>
                        </a:rPr>
                        <a:t>Hiển thị tổng quan tài sản, nợ, chỉ số Health Factor, thông tin thị trường và hỗ trợ đa ngôn ngữ.</a:t>
                      </a:r>
                      <a:endParaRPr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no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3bb80078c6b_0_71"/>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0" name="Google Shape;180;g3bb80078c6b_0_71"/>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3.3 Công nghệ sử dụng</a:t>
            </a:r>
            <a:endParaRPr>
              <a:latin typeface="Arial"/>
              <a:ea typeface="Arial"/>
              <a:cs typeface="Arial"/>
              <a:sym typeface="Arial"/>
            </a:endParaRPr>
          </a:p>
        </p:txBody>
      </p:sp>
      <p:pic>
        <p:nvPicPr>
          <p:cNvPr id="181" name="Google Shape;181;g3bb80078c6b_0_71"/>
          <p:cNvPicPr preferRelativeResize="0"/>
          <p:nvPr/>
        </p:nvPicPr>
        <p:blipFill>
          <a:blip r:embed="rId3">
            <a:alphaModFix/>
          </a:blip>
          <a:stretch>
            <a:fillRect/>
          </a:stretch>
        </p:blipFill>
        <p:spPr>
          <a:xfrm>
            <a:off x="0" y="1145475"/>
            <a:ext cx="3197676" cy="1536375"/>
          </a:xfrm>
          <a:prstGeom prst="rect">
            <a:avLst/>
          </a:prstGeom>
          <a:noFill/>
          <a:ln>
            <a:noFill/>
          </a:ln>
        </p:spPr>
      </p:pic>
      <p:pic>
        <p:nvPicPr>
          <p:cNvPr id="182" name="Google Shape;182;g3bb80078c6b_0_71"/>
          <p:cNvPicPr preferRelativeResize="0"/>
          <p:nvPr/>
        </p:nvPicPr>
        <p:blipFill>
          <a:blip r:embed="rId4">
            <a:alphaModFix/>
          </a:blip>
          <a:stretch>
            <a:fillRect/>
          </a:stretch>
        </p:blipFill>
        <p:spPr>
          <a:xfrm>
            <a:off x="3189288" y="1145475"/>
            <a:ext cx="2765475" cy="1536375"/>
          </a:xfrm>
          <a:prstGeom prst="rect">
            <a:avLst/>
          </a:prstGeom>
          <a:noFill/>
          <a:ln>
            <a:noFill/>
          </a:ln>
        </p:spPr>
      </p:pic>
      <p:pic>
        <p:nvPicPr>
          <p:cNvPr id="183" name="Google Shape;183;g3bb80078c6b_0_71"/>
          <p:cNvPicPr preferRelativeResize="0"/>
          <p:nvPr/>
        </p:nvPicPr>
        <p:blipFill>
          <a:blip r:embed="rId5">
            <a:alphaModFix/>
          </a:blip>
          <a:stretch>
            <a:fillRect/>
          </a:stretch>
        </p:blipFill>
        <p:spPr>
          <a:xfrm>
            <a:off x="6153125" y="1255825"/>
            <a:ext cx="2844700" cy="1426025"/>
          </a:xfrm>
          <a:prstGeom prst="rect">
            <a:avLst/>
          </a:prstGeom>
          <a:noFill/>
          <a:ln>
            <a:noFill/>
          </a:ln>
        </p:spPr>
      </p:pic>
      <p:pic>
        <p:nvPicPr>
          <p:cNvPr id="184" name="Google Shape;184;g3bb80078c6b_0_71"/>
          <p:cNvPicPr preferRelativeResize="0"/>
          <p:nvPr/>
        </p:nvPicPr>
        <p:blipFill>
          <a:blip r:embed="rId6">
            <a:alphaModFix/>
          </a:blip>
          <a:stretch>
            <a:fillRect/>
          </a:stretch>
        </p:blipFill>
        <p:spPr>
          <a:xfrm>
            <a:off x="0" y="2971825"/>
            <a:ext cx="2844700" cy="1596392"/>
          </a:xfrm>
          <a:prstGeom prst="rect">
            <a:avLst/>
          </a:prstGeom>
          <a:noFill/>
          <a:ln>
            <a:noFill/>
          </a:ln>
        </p:spPr>
      </p:pic>
      <p:pic>
        <p:nvPicPr>
          <p:cNvPr id="185" name="Google Shape;185;g3bb80078c6b_0_71"/>
          <p:cNvPicPr preferRelativeResize="0"/>
          <p:nvPr/>
        </p:nvPicPr>
        <p:blipFill>
          <a:blip r:embed="rId7">
            <a:alphaModFix/>
          </a:blip>
          <a:stretch>
            <a:fillRect/>
          </a:stretch>
        </p:blipFill>
        <p:spPr>
          <a:xfrm>
            <a:off x="3378100" y="3039850"/>
            <a:ext cx="1841997" cy="1596400"/>
          </a:xfrm>
          <a:prstGeom prst="rect">
            <a:avLst/>
          </a:prstGeom>
          <a:noFill/>
          <a:ln>
            <a:noFill/>
          </a:ln>
        </p:spPr>
      </p:pic>
      <p:pic>
        <p:nvPicPr>
          <p:cNvPr id="186" name="Google Shape;186;g3bb80078c6b_0_71"/>
          <p:cNvPicPr preferRelativeResize="0"/>
          <p:nvPr/>
        </p:nvPicPr>
        <p:blipFill>
          <a:blip r:embed="rId8">
            <a:alphaModFix/>
          </a:blip>
          <a:stretch>
            <a:fillRect/>
          </a:stretch>
        </p:blipFill>
        <p:spPr>
          <a:xfrm>
            <a:off x="6256975" y="2971825"/>
            <a:ext cx="2314051" cy="1596400"/>
          </a:xfrm>
          <a:prstGeom prst="rect">
            <a:avLst/>
          </a:prstGeom>
          <a:noFill/>
          <a:ln>
            <a:noFill/>
          </a:ln>
        </p:spPr>
      </p:pic>
      <p:pic>
        <p:nvPicPr>
          <p:cNvPr id="187" name="Google Shape;187;g3bb80078c6b_0_71"/>
          <p:cNvPicPr preferRelativeResize="0"/>
          <p:nvPr/>
        </p:nvPicPr>
        <p:blipFill>
          <a:blip r:embed="rId9">
            <a:alphaModFix/>
          </a:blip>
          <a:stretch>
            <a:fillRect/>
          </a:stretch>
        </p:blipFill>
        <p:spPr>
          <a:xfrm>
            <a:off x="3500900" y="4761449"/>
            <a:ext cx="1596400" cy="159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3bb80078c6b_0_85"/>
          <p:cNvSpPr txBox="1"/>
          <p:nvPr>
            <p:ph type="title"/>
          </p:nvPr>
        </p:nvSpPr>
        <p:spPr>
          <a:xfrm>
            <a:off x="3527170" y="2633367"/>
            <a:ext cx="5397600" cy="451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800"/>
              <a:buFont typeface="Lato"/>
              <a:buNone/>
            </a:pPr>
            <a:r>
              <a:rPr lang="en-US" sz="3000">
                <a:solidFill>
                  <a:srgbClr val="FF0000"/>
                </a:solidFill>
                <a:latin typeface="Arial"/>
                <a:ea typeface="Arial"/>
                <a:cs typeface="Arial"/>
                <a:sym typeface="Arial"/>
              </a:rPr>
              <a:t>TRIỂN KHAI THỰC TẾ</a:t>
            </a:r>
            <a:endParaRPr sz="3000">
              <a:solidFill>
                <a:srgbClr val="FF0000"/>
              </a:solidFill>
              <a:latin typeface="Arial"/>
              <a:ea typeface="Arial"/>
              <a:cs typeface="Arial"/>
              <a:sym typeface="Arial"/>
            </a:endParaRPr>
          </a:p>
        </p:txBody>
      </p:sp>
      <p:sp>
        <p:nvSpPr>
          <p:cNvPr id="193" name="Google Shape;193;g3bb80078c6b_0_85"/>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bb80078c6b_0_96"/>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4</a:t>
            </a:r>
            <a:r>
              <a:rPr lang="en-US">
                <a:latin typeface="Arial"/>
                <a:ea typeface="Arial"/>
                <a:cs typeface="Arial"/>
                <a:sym typeface="Arial"/>
              </a:rPr>
              <a:t>.1 Yêu cầu hệ thống</a:t>
            </a:r>
            <a:endParaRPr>
              <a:latin typeface="Arial"/>
              <a:ea typeface="Arial"/>
              <a:cs typeface="Arial"/>
              <a:sym typeface="Arial"/>
            </a:endParaRPr>
          </a:p>
        </p:txBody>
      </p:sp>
      <p:sp>
        <p:nvSpPr>
          <p:cNvPr id="199" name="Google Shape;199;g3bb80078c6b_0_96"/>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0" name="Google Shape;200;g3bb80078c6b_0_96"/>
          <p:cNvSpPr txBox="1"/>
          <p:nvPr/>
        </p:nvSpPr>
        <p:spPr>
          <a:xfrm>
            <a:off x="802800" y="1485750"/>
            <a:ext cx="7797000" cy="3886500"/>
          </a:xfrm>
          <a:prstGeom prst="rect">
            <a:avLst/>
          </a:prstGeom>
          <a:noFill/>
          <a:ln>
            <a:noFill/>
          </a:ln>
        </p:spPr>
        <p:txBody>
          <a:bodyPr anchorCtr="0" anchor="t" bIns="91425" lIns="91425" spcFirstLastPara="1" rIns="91425" wrap="square" tIns="91425">
            <a:spAutoFit/>
          </a:bodyPr>
          <a:lstStyle/>
          <a:p>
            <a:pPr indent="0" lvl="0" marL="0" rtl="0" algn="just">
              <a:lnSpc>
                <a:spcPct val="110000"/>
              </a:lnSpc>
              <a:spcBef>
                <a:spcPts val="300"/>
              </a:spcBef>
              <a:spcAft>
                <a:spcPts val="0"/>
              </a:spcAft>
              <a:buNone/>
            </a:pPr>
            <a:r>
              <a:rPr b="1" lang="en-US" sz="2000">
                <a:solidFill>
                  <a:schemeClr val="dk1"/>
                </a:solidFill>
              </a:rPr>
              <a:t>Phần mềm cần thiết:</a:t>
            </a:r>
            <a:endParaRPr sz="2000">
              <a:solidFill>
                <a:schemeClr val="dk1"/>
              </a:solidFill>
            </a:endParaRPr>
          </a:p>
          <a:p>
            <a:pPr indent="-355600" lvl="0" marL="457200" rtl="0" algn="just">
              <a:lnSpc>
                <a:spcPct val="110000"/>
              </a:lnSpc>
              <a:spcBef>
                <a:spcPts val="300"/>
              </a:spcBef>
              <a:spcAft>
                <a:spcPts val="0"/>
              </a:spcAft>
              <a:buClr>
                <a:schemeClr val="dk1"/>
              </a:buClr>
              <a:buSzPts val="2000"/>
              <a:buFont typeface="Noto Sans Symbols"/>
              <a:buChar char="●"/>
            </a:pPr>
            <a:r>
              <a:rPr b="1" lang="en-US" sz="2000">
                <a:solidFill>
                  <a:schemeClr val="dk1"/>
                </a:solidFill>
              </a:rPr>
              <a:t>Node.js</a:t>
            </a:r>
            <a:r>
              <a:rPr lang="en-US" sz="2000">
                <a:solidFill>
                  <a:schemeClr val="dk1"/>
                </a:solidFill>
              </a:rPr>
              <a:t>: Phiên bản 16.0.0 trở lên (khuyến nghị 18.x hoặc 20.x)</a:t>
            </a:r>
            <a:endParaRPr sz="2000">
              <a:solidFill>
                <a:schemeClr val="dk1"/>
              </a:solidFill>
            </a:endParaRPr>
          </a:p>
          <a:p>
            <a:pPr indent="-355600" lvl="0" marL="457200" rtl="0" algn="just">
              <a:lnSpc>
                <a:spcPct val="110000"/>
              </a:lnSpc>
              <a:spcBef>
                <a:spcPts val="300"/>
              </a:spcBef>
              <a:spcAft>
                <a:spcPts val="0"/>
              </a:spcAft>
              <a:buClr>
                <a:schemeClr val="dk1"/>
              </a:buClr>
              <a:buSzPts val="2000"/>
              <a:buFont typeface="Noto Sans Symbols"/>
              <a:buChar char="●"/>
            </a:pPr>
            <a:r>
              <a:rPr b="1" lang="en-US" sz="2000">
                <a:solidFill>
                  <a:schemeClr val="dk1"/>
                </a:solidFill>
              </a:rPr>
              <a:t>npm</a:t>
            </a:r>
            <a:r>
              <a:rPr lang="en-US" sz="2000">
                <a:solidFill>
                  <a:schemeClr val="dk1"/>
                </a:solidFill>
              </a:rPr>
              <a:t> hoặc </a:t>
            </a:r>
            <a:r>
              <a:rPr b="1" lang="en-US" sz="2000">
                <a:solidFill>
                  <a:schemeClr val="dk1"/>
                </a:solidFill>
              </a:rPr>
              <a:t>yarn</a:t>
            </a:r>
            <a:r>
              <a:rPr lang="en-US" sz="2000">
                <a:solidFill>
                  <a:schemeClr val="dk1"/>
                </a:solidFill>
              </a:rPr>
              <a:t>: Quản lý package</a:t>
            </a:r>
            <a:endParaRPr sz="2000">
              <a:solidFill>
                <a:schemeClr val="dk1"/>
              </a:solidFill>
            </a:endParaRPr>
          </a:p>
          <a:p>
            <a:pPr indent="-355600" lvl="0" marL="457200" rtl="0" algn="just">
              <a:lnSpc>
                <a:spcPct val="110000"/>
              </a:lnSpc>
              <a:spcBef>
                <a:spcPts val="300"/>
              </a:spcBef>
              <a:spcAft>
                <a:spcPts val="0"/>
              </a:spcAft>
              <a:buClr>
                <a:schemeClr val="dk1"/>
              </a:buClr>
              <a:buSzPts val="2000"/>
              <a:buFont typeface="Noto Sans Symbols"/>
              <a:buChar char="●"/>
            </a:pPr>
            <a:r>
              <a:rPr b="1" lang="en-US" sz="2000">
                <a:solidFill>
                  <a:schemeClr val="dk1"/>
                </a:solidFill>
              </a:rPr>
              <a:t>MetaMask</a:t>
            </a:r>
            <a:r>
              <a:rPr lang="en-US" sz="2000">
                <a:solidFill>
                  <a:schemeClr val="dk1"/>
                </a:solidFill>
              </a:rPr>
              <a:t>: Extension trình duyệt để kết nối ví</a:t>
            </a:r>
            <a:endParaRPr sz="2000">
              <a:solidFill>
                <a:schemeClr val="dk1"/>
              </a:solidFill>
            </a:endParaRPr>
          </a:p>
          <a:p>
            <a:pPr indent="-355600" lvl="0" marL="457200" rtl="0" algn="just">
              <a:lnSpc>
                <a:spcPct val="110000"/>
              </a:lnSpc>
              <a:spcBef>
                <a:spcPts val="300"/>
              </a:spcBef>
              <a:spcAft>
                <a:spcPts val="0"/>
              </a:spcAft>
              <a:buClr>
                <a:schemeClr val="dk1"/>
              </a:buClr>
              <a:buSzPts val="2000"/>
              <a:buFont typeface="Noto Sans Symbols"/>
              <a:buChar char="●"/>
            </a:pPr>
            <a:r>
              <a:rPr b="1" lang="en-US" sz="2000">
                <a:solidFill>
                  <a:schemeClr val="dk1"/>
                </a:solidFill>
              </a:rPr>
              <a:t>Git</a:t>
            </a:r>
            <a:r>
              <a:rPr lang="en-US" sz="2000">
                <a:solidFill>
                  <a:schemeClr val="dk1"/>
                </a:solidFill>
              </a:rPr>
              <a:t>: Quản lý phiên bản code (tùy chọn)</a:t>
            </a:r>
            <a:endParaRPr sz="2000">
              <a:solidFill>
                <a:schemeClr val="dk1"/>
              </a:solidFill>
            </a:endParaRPr>
          </a:p>
          <a:p>
            <a:pPr indent="0" lvl="0" marL="0" rtl="0" algn="just">
              <a:lnSpc>
                <a:spcPct val="110000"/>
              </a:lnSpc>
              <a:spcBef>
                <a:spcPts val="300"/>
              </a:spcBef>
              <a:spcAft>
                <a:spcPts val="0"/>
              </a:spcAft>
              <a:buNone/>
            </a:pPr>
            <a:r>
              <a:rPr b="1" lang="en-US" sz="2000">
                <a:solidFill>
                  <a:schemeClr val="dk1"/>
                </a:solidFill>
              </a:rPr>
              <a:t>Môi trường phát triển:</a:t>
            </a:r>
            <a:endParaRPr sz="2000">
              <a:solidFill>
                <a:schemeClr val="dk1"/>
              </a:solidFill>
            </a:endParaRPr>
          </a:p>
          <a:p>
            <a:pPr indent="-355600" lvl="0" marL="457200" rtl="0" algn="just">
              <a:lnSpc>
                <a:spcPct val="110000"/>
              </a:lnSpc>
              <a:spcBef>
                <a:spcPts val="300"/>
              </a:spcBef>
              <a:spcAft>
                <a:spcPts val="0"/>
              </a:spcAft>
              <a:buClr>
                <a:schemeClr val="dk1"/>
              </a:buClr>
              <a:buSzPts val="2000"/>
              <a:buFont typeface="Noto Sans Symbols"/>
              <a:buChar char="●"/>
            </a:pPr>
            <a:r>
              <a:rPr b="1" lang="en-US" sz="2000">
                <a:solidFill>
                  <a:schemeClr val="dk1"/>
                </a:solidFill>
              </a:rPr>
              <a:t>Hardhat</a:t>
            </a:r>
            <a:r>
              <a:rPr lang="en-US" sz="2000">
                <a:solidFill>
                  <a:schemeClr val="dk1"/>
                </a:solidFill>
              </a:rPr>
              <a:t>: Framework phát triển và test smart contract</a:t>
            </a:r>
            <a:endParaRPr sz="2000">
              <a:solidFill>
                <a:schemeClr val="dk1"/>
              </a:solidFill>
            </a:endParaRPr>
          </a:p>
          <a:p>
            <a:pPr indent="-355600" lvl="0" marL="457200" rtl="0" algn="just">
              <a:lnSpc>
                <a:spcPct val="110000"/>
              </a:lnSpc>
              <a:spcBef>
                <a:spcPts val="300"/>
              </a:spcBef>
              <a:spcAft>
                <a:spcPts val="0"/>
              </a:spcAft>
              <a:buClr>
                <a:schemeClr val="dk1"/>
              </a:buClr>
              <a:buSzPts val="2000"/>
              <a:buFont typeface="Noto Sans Symbols"/>
              <a:buChar char="●"/>
            </a:pPr>
            <a:r>
              <a:rPr b="1" lang="en-US" sz="2000">
                <a:solidFill>
                  <a:schemeClr val="dk1"/>
                </a:solidFill>
              </a:rPr>
              <a:t>Hardhat Network</a:t>
            </a:r>
            <a:r>
              <a:rPr lang="en-US" sz="2000">
                <a:solidFill>
                  <a:schemeClr val="dk1"/>
                </a:solidFill>
              </a:rPr>
              <a:t>: Mạng blockchain local (ChainID: 1337)</a:t>
            </a:r>
            <a:endParaRPr sz="2000">
              <a:solidFill>
                <a:schemeClr val="dk1"/>
              </a:solidFill>
            </a:endParaRPr>
          </a:p>
          <a:p>
            <a:pPr indent="-355600" lvl="0" marL="457200" rtl="0" algn="just">
              <a:lnSpc>
                <a:spcPct val="110000"/>
              </a:lnSpc>
              <a:spcBef>
                <a:spcPts val="300"/>
              </a:spcBef>
              <a:spcAft>
                <a:spcPts val="0"/>
              </a:spcAft>
              <a:buClr>
                <a:schemeClr val="dk1"/>
              </a:buClr>
              <a:buSzPts val="2000"/>
              <a:buFont typeface="Noto Sans Symbols"/>
              <a:buChar char="●"/>
            </a:pPr>
            <a:r>
              <a:rPr b="1" lang="en-US" sz="2000">
                <a:solidFill>
                  <a:schemeClr val="dk1"/>
                </a:solidFill>
              </a:rPr>
              <a:t>Nuxt 3</a:t>
            </a:r>
            <a:r>
              <a:rPr lang="en-US" sz="2000">
                <a:solidFill>
                  <a:schemeClr val="dk1"/>
                </a:solidFill>
              </a:rPr>
              <a:t>: Framework frontend</a:t>
            </a:r>
            <a:endParaRPr sz="2000">
              <a:solidFill>
                <a:schemeClr val="dk1"/>
              </a:solidFill>
            </a:endParaRPr>
          </a:p>
          <a:p>
            <a:pPr indent="-355600" lvl="0" marL="457200" rtl="0" algn="just">
              <a:lnSpc>
                <a:spcPct val="110000"/>
              </a:lnSpc>
              <a:spcBef>
                <a:spcPts val="300"/>
              </a:spcBef>
              <a:spcAft>
                <a:spcPts val="0"/>
              </a:spcAft>
              <a:buClr>
                <a:schemeClr val="dk1"/>
              </a:buClr>
              <a:buSzPts val="2000"/>
              <a:buFont typeface="Noto Sans Symbols"/>
              <a:buChar char="●"/>
            </a:pPr>
            <a:r>
              <a:rPr b="1" lang="en-US" sz="2000">
                <a:solidFill>
                  <a:schemeClr val="dk1"/>
                </a:solidFill>
              </a:rPr>
              <a:t>Trình duyệt</a:t>
            </a:r>
            <a:r>
              <a:rPr lang="en-US" sz="2000">
                <a:solidFill>
                  <a:schemeClr val="dk1"/>
                </a:solidFill>
              </a:rPr>
              <a:t>: Chrome, Firefox, hoặc Edge (hỗ trợ MetaMask)</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bb80078c6b_0_104"/>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4.2 Cấu hình mạng Blockchain</a:t>
            </a:r>
            <a:endParaRPr>
              <a:latin typeface="Arial"/>
              <a:ea typeface="Arial"/>
              <a:cs typeface="Arial"/>
              <a:sym typeface="Arial"/>
            </a:endParaRPr>
          </a:p>
        </p:txBody>
      </p:sp>
      <p:sp>
        <p:nvSpPr>
          <p:cNvPr id="206" name="Google Shape;206;g3bb80078c6b_0_104"/>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Ảnh có chứa văn bản, ảnh chụp màn hình, phần mềm, Phông chữ&#10;&#10;Nội dung do AI tạo ra có thể không chính xác." id="207" name="Google Shape;207;g3bb80078c6b_0_104"/>
          <p:cNvPicPr preferRelativeResize="0"/>
          <p:nvPr/>
        </p:nvPicPr>
        <p:blipFill>
          <a:blip r:embed="rId3">
            <a:alphaModFix/>
          </a:blip>
          <a:stretch>
            <a:fillRect/>
          </a:stretch>
        </p:blipFill>
        <p:spPr>
          <a:xfrm>
            <a:off x="235075" y="710425"/>
            <a:ext cx="8374312" cy="5984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3"/>
          <p:cNvPicPr preferRelativeResize="0"/>
          <p:nvPr/>
        </p:nvPicPr>
        <p:blipFill rotWithShape="1">
          <a:blip r:embed="rId3">
            <a:alphaModFix/>
          </a:blip>
          <a:srcRect b="0" l="0" r="0" t="0"/>
          <a:stretch/>
        </p:blipFill>
        <p:spPr>
          <a:xfrm>
            <a:off x="413012" y="398419"/>
            <a:ext cx="2037225" cy="611594"/>
          </a:xfrm>
          <a:prstGeom prst="rect">
            <a:avLst/>
          </a:prstGeom>
          <a:noFill/>
          <a:ln>
            <a:noFill/>
          </a:ln>
        </p:spPr>
      </p:pic>
      <p:sp>
        <p:nvSpPr>
          <p:cNvPr id="85" name="Google Shape;85;p3"/>
          <p:cNvSpPr txBox="1"/>
          <p:nvPr/>
        </p:nvSpPr>
        <p:spPr>
          <a:xfrm>
            <a:off x="413012" y="2421636"/>
            <a:ext cx="7342482" cy="8487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5400"/>
              <a:buFont typeface="Lato"/>
              <a:buNone/>
            </a:pPr>
            <a:r>
              <a:rPr b="1" lang="en-US" sz="3000">
                <a:solidFill>
                  <a:srgbClr val="C00000"/>
                </a:solidFill>
              </a:rPr>
              <a:t>ỨNG DỤNG CHO VAY PHI TẬP TRUNG TRÊN NỀN TẢNG ETHEREUM</a:t>
            </a:r>
            <a:endParaRPr sz="3000"/>
          </a:p>
        </p:txBody>
      </p:sp>
      <p:sp>
        <p:nvSpPr>
          <p:cNvPr id="86" name="Google Shape;86;p3"/>
          <p:cNvSpPr txBox="1"/>
          <p:nvPr/>
        </p:nvSpPr>
        <p:spPr>
          <a:xfrm>
            <a:off x="413000" y="3656277"/>
            <a:ext cx="7342500" cy="1528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2800"/>
              <a:buFont typeface="Lato"/>
              <a:buNone/>
            </a:pPr>
            <a:r>
              <a:rPr lang="en-US" sz="2800">
                <a:solidFill>
                  <a:srgbClr val="C00000"/>
                </a:solidFill>
              </a:rPr>
              <a:t>Tô Duy Tường</a:t>
            </a:r>
            <a:endParaRPr sz="2800">
              <a:solidFill>
                <a:srgbClr val="C00000"/>
              </a:solidFill>
            </a:endParaRPr>
          </a:p>
          <a:p>
            <a:pPr indent="0" lvl="0" marL="0" marR="0" rtl="0" algn="l">
              <a:lnSpc>
                <a:spcPct val="90000"/>
              </a:lnSpc>
              <a:spcBef>
                <a:spcPts val="0"/>
              </a:spcBef>
              <a:spcAft>
                <a:spcPts val="0"/>
              </a:spcAft>
              <a:buClr>
                <a:srgbClr val="C00000"/>
              </a:buClr>
              <a:buSzPts val="2800"/>
              <a:buFont typeface="Lato"/>
              <a:buNone/>
            </a:pPr>
            <a:r>
              <a:rPr lang="en-US" sz="2800">
                <a:solidFill>
                  <a:srgbClr val="C00000"/>
                </a:solidFill>
              </a:rPr>
              <a:t>Nguyễn Ngọc Ánh</a:t>
            </a:r>
            <a:endParaRPr sz="2800">
              <a:solidFill>
                <a:srgbClr val="C00000"/>
              </a:solidFill>
            </a:endParaRPr>
          </a:p>
          <a:p>
            <a:pPr indent="0" lvl="0" marL="0" marR="0" rtl="0" algn="l">
              <a:lnSpc>
                <a:spcPct val="90000"/>
              </a:lnSpc>
              <a:spcBef>
                <a:spcPts val="0"/>
              </a:spcBef>
              <a:spcAft>
                <a:spcPts val="0"/>
              </a:spcAft>
              <a:buClr>
                <a:srgbClr val="C00000"/>
              </a:buClr>
              <a:buSzPts val="2800"/>
              <a:buFont typeface="Lato"/>
              <a:buNone/>
            </a:pPr>
            <a:r>
              <a:rPr lang="en-US" sz="2800">
                <a:solidFill>
                  <a:srgbClr val="C00000"/>
                </a:solidFill>
              </a:rPr>
              <a:t>Cao Thành Duy</a:t>
            </a:r>
            <a:endParaRPr sz="2800">
              <a:solidFill>
                <a:srgbClr val="C00000"/>
              </a:solidFill>
            </a:endParaRPr>
          </a:p>
          <a:p>
            <a:pPr indent="0" lvl="0" marL="0" marR="0" rtl="0" algn="l">
              <a:lnSpc>
                <a:spcPct val="90000"/>
              </a:lnSpc>
              <a:spcBef>
                <a:spcPts val="0"/>
              </a:spcBef>
              <a:spcAft>
                <a:spcPts val="0"/>
              </a:spcAft>
              <a:buClr>
                <a:srgbClr val="C00000"/>
              </a:buClr>
              <a:buSzPts val="2800"/>
              <a:buFont typeface="Lato"/>
              <a:buNone/>
            </a:pPr>
            <a:r>
              <a:t/>
            </a:r>
            <a:endParaRPr b="0" i="0" sz="2800" u="none" cap="none" strike="noStrike">
              <a:solidFill>
                <a:srgbClr val="C00000"/>
              </a:solidFill>
              <a:latin typeface="Lato"/>
              <a:ea typeface="Lato"/>
              <a:cs typeface="Lato"/>
              <a:sym typeface="Lato"/>
            </a:endParaRPr>
          </a:p>
          <a:p>
            <a:pPr indent="0" lvl="0" marL="0" marR="0" rtl="0" algn="l">
              <a:lnSpc>
                <a:spcPct val="90000"/>
              </a:lnSpc>
              <a:spcBef>
                <a:spcPts val="0"/>
              </a:spcBef>
              <a:spcAft>
                <a:spcPts val="0"/>
              </a:spcAft>
              <a:buClr>
                <a:srgbClr val="C00000"/>
              </a:buClr>
              <a:buSzPts val="2800"/>
              <a:buFont typeface="Lato"/>
              <a:buNone/>
            </a:pPr>
            <a:r>
              <a:t/>
            </a:r>
            <a:endParaRPr b="0" i="0" sz="2800" u="none" cap="none" strike="noStrike">
              <a:solidFill>
                <a:srgbClr val="C0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bb80078c6b_0_112"/>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4.2 Cấu hình mạng Blockchain</a:t>
            </a:r>
            <a:endParaRPr>
              <a:latin typeface="Arial"/>
              <a:ea typeface="Arial"/>
              <a:cs typeface="Arial"/>
              <a:sym typeface="Arial"/>
            </a:endParaRPr>
          </a:p>
        </p:txBody>
      </p:sp>
      <p:sp>
        <p:nvSpPr>
          <p:cNvPr id="213" name="Google Shape;213;g3bb80078c6b_0_112"/>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4" name="Google Shape;214;g3bb80078c6b_0_112"/>
          <p:cNvSpPr txBox="1"/>
          <p:nvPr/>
        </p:nvSpPr>
        <p:spPr>
          <a:xfrm>
            <a:off x="1544475" y="1918600"/>
            <a:ext cx="5538000" cy="2001000"/>
          </a:xfrm>
          <a:prstGeom prst="rect">
            <a:avLst/>
          </a:prstGeom>
          <a:noFill/>
          <a:ln>
            <a:noFill/>
          </a:ln>
        </p:spPr>
        <p:txBody>
          <a:bodyPr anchorCtr="0" anchor="t" bIns="91425" lIns="91425" spcFirstLastPara="1" rIns="91425" wrap="square" tIns="91425">
            <a:spAutoFit/>
          </a:bodyPr>
          <a:lstStyle/>
          <a:p>
            <a:pPr indent="0" lvl="0" marL="0" rtl="0" algn="just">
              <a:lnSpc>
                <a:spcPct val="110000"/>
              </a:lnSpc>
              <a:spcBef>
                <a:spcPts val="300"/>
              </a:spcBef>
              <a:spcAft>
                <a:spcPts val="0"/>
              </a:spcAft>
              <a:buNone/>
            </a:pPr>
            <a:r>
              <a:rPr b="1" lang="en-US" sz="2000">
                <a:solidFill>
                  <a:schemeClr val="dk1"/>
                </a:solidFill>
              </a:rPr>
              <a:t>MetaMask Network Setup:</a:t>
            </a:r>
            <a:endParaRPr sz="2000">
              <a:solidFill>
                <a:schemeClr val="dk1"/>
              </a:solidFill>
            </a:endParaRPr>
          </a:p>
          <a:p>
            <a:pPr indent="-355600" lvl="0" marL="457200" rtl="0" algn="just">
              <a:lnSpc>
                <a:spcPct val="110000"/>
              </a:lnSpc>
              <a:spcBef>
                <a:spcPts val="300"/>
              </a:spcBef>
              <a:spcAft>
                <a:spcPts val="0"/>
              </a:spcAft>
              <a:buClr>
                <a:schemeClr val="dk1"/>
              </a:buClr>
              <a:buSzPts val="2000"/>
              <a:buFont typeface="Noto Sans Symbols"/>
              <a:buChar char="●"/>
            </a:pPr>
            <a:r>
              <a:rPr b="1" lang="en-US" sz="2000">
                <a:solidFill>
                  <a:schemeClr val="dk1"/>
                </a:solidFill>
              </a:rPr>
              <a:t>Network Name</a:t>
            </a:r>
            <a:r>
              <a:rPr lang="en-US" sz="2000">
                <a:solidFill>
                  <a:schemeClr val="dk1"/>
                </a:solidFill>
              </a:rPr>
              <a:t>: Hardhat Local</a:t>
            </a:r>
            <a:endParaRPr sz="2000">
              <a:solidFill>
                <a:schemeClr val="dk1"/>
              </a:solidFill>
            </a:endParaRPr>
          </a:p>
          <a:p>
            <a:pPr indent="-355600" lvl="0" marL="457200" rtl="0" algn="just">
              <a:lnSpc>
                <a:spcPct val="110000"/>
              </a:lnSpc>
              <a:spcBef>
                <a:spcPts val="300"/>
              </a:spcBef>
              <a:spcAft>
                <a:spcPts val="0"/>
              </a:spcAft>
              <a:buClr>
                <a:schemeClr val="dk1"/>
              </a:buClr>
              <a:buSzPts val="2000"/>
              <a:buFont typeface="Noto Sans Symbols"/>
              <a:buChar char="●"/>
            </a:pPr>
            <a:r>
              <a:rPr b="1" lang="en-US" sz="2000">
                <a:solidFill>
                  <a:schemeClr val="dk1"/>
                </a:solidFill>
              </a:rPr>
              <a:t>RPC URL</a:t>
            </a:r>
            <a:r>
              <a:rPr lang="en-US" sz="2000">
                <a:solidFill>
                  <a:schemeClr val="dk1"/>
                </a:solidFill>
              </a:rPr>
              <a:t>:  http://127.0.0.1:8545</a:t>
            </a:r>
            <a:endParaRPr sz="2000">
              <a:solidFill>
                <a:schemeClr val="dk1"/>
              </a:solidFill>
            </a:endParaRPr>
          </a:p>
          <a:p>
            <a:pPr indent="-355600" lvl="0" marL="457200" rtl="0" algn="just">
              <a:lnSpc>
                <a:spcPct val="110000"/>
              </a:lnSpc>
              <a:spcBef>
                <a:spcPts val="300"/>
              </a:spcBef>
              <a:spcAft>
                <a:spcPts val="0"/>
              </a:spcAft>
              <a:buClr>
                <a:schemeClr val="dk1"/>
              </a:buClr>
              <a:buSzPts val="2000"/>
              <a:buFont typeface="Noto Sans Symbols"/>
              <a:buChar char="●"/>
            </a:pPr>
            <a:r>
              <a:rPr b="1" lang="en-US" sz="2000">
                <a:solidFill>
                  <a:schemeClr val="dk1"/>
                </a:solidFill>
              </a:rPr>
              <a:t>Chain ID</a:t>
            </a:r>
            <a:r>
              <a:rPr lang="en-US" sz="2000">
                <a:solidFill>
                  <a:schemeClr val="dk1"/>
                </a:solidFill>
              </a:rPr>
              <a:t>: 1337</a:t>
            </a:r>
            <a:endParaRPr sz="2000">
              <a:solidFill>
                <a:schemeClr val="dk1"/>
              </a:solidFill>
            </a:endParaRPr>
          </a:p>
          <a:p>
            <a:pPr indent="-355600" lvl="0" marL="457200" rtl="0" algn="just">
              <a:lnSpc>
                <a:spcPct val="110000"/>
              </a:lnSpc>
              <a:spcBef>
                <a:spcPts val="300"/>
              </a:spcBef>
              <a:spcAft>
                <a:spcPts val="0"/>
              </a:spcAft>
              <a:buClr>
                <a:schemeClr val="dk1"/>
              </a:buClr>
              <a:buSzPts val="2000"/>
              <a:buFont typeface="Noto Sans Symbols"/>
              <a:buChar char="●"/>
            </a:pPr>
            <a:r>
              <a:rPr b="1" lang="en-US" sz="2000">
                <a:solidFill>
                  <a:schemeClr val="dk1"/>
                </a:solidFill>
              </a:rPr>
              <a:t>Currency Symbol</a:t>
            </a:r>
            <a:r>
              <a:rPr lang="en-US" sz="2000">
                <a:solidFill>
                  <a:schemeClr val="dk1"/>
                </a:solidFill>
              </a:rPr>
              <a:t>: ETH</a:t>
            </a:r>
            <a:endParaRPr sz="20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3bb80078c6b_0_120"/>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4.3 Kết quả triển khai</a:t>
            </a:r>
            <a:endParaRPr>
              <a:latin typeface="Arial"/>
              <a:ea typeface="Arial"/>
              <a:cs typeface="Arial"/>
              <a:sym typeface="Arial"/>
            </a:endParaRPr>
          </a:p>
        </p:txBody>
      </p:sp>
      <p:sp>
        <p:nvSpPr>
          <p:cNvPr id="220" name="Google Shape;220;g3bb80078c6b_0_120"/>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21" name="Google Shape;221;g3bb80078c6b_0_120"/>
          <p:cNvPicPr preferRelativeResize="0"/>
          <p:nvPr/>
        </p:nvPicPr>
        <p:blipFill>
          <a:blip r:embed="rId3">
            <a:alphaModFix/>
          </a:blip>
          <a:stretch>
            <a:fillRect/>
          </a:stretch>
        </p:blipFill>
        <p:spPr>
          <a:xfrm>
            <a:off x="143525" y="889450"/>
            <a:ext cx="9000474" cy="55240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3bb80078c6b_0_128"/>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4.3 Kết quả triển khai</a:t>
            </a:r>
            <a:endParaRPr>
              <a:latin typeface="Arial"/>
              <a:ea typeface="Arial"/>
              <a:cs typeface="Arial"/>
              <a:sym typeface="Arial"/>
            </a:endParaRPr>
          </a:p>
        </p:txBody>
      </p:sp>
      <p:sp>
        <p:nvSpPr>
          <p:cNvPr id="227" name="Google Shape;227;g3bb80078c6b_0_128"/>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Ảnh có chứa ảnh chụp màn hình, văn bản, Phần mềm đa phương tiện, phần mềm&#10;&#10;Nội dung do AI tạo ra có thể không chính xác." id="228" name="Google Shape;228;g3bb80078c6b_0_128"/>
          <p:cNvPicPr preferRelativeResize="0"/>
          <p:nvPr/>
        </p:nvPicPr>
        <p:blipFill>
          <a:blip r:embed="rId3">
            <a:alphaModFix/>
          </a:blip>
          <a:stretch>
            <a:fillRect/>
          </a:stretch>
        </p:blipFill>
        <p:spPr>
          <a:xfrm>
            <a:off x="-41700" y="873575"/>
            <a:ext cx="9227450" cy="4882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3bb80078c6b_0_136"/>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4.3 Kết quả triển khai</a:t>
            </a:r>
            <a:endParaRPr>
              <a:latin typeface="Arial"/>
              <a:ea typeface="Arial"/>
              <a:cs typeface="Arial"/>
              <a:sym typeface="Arial"/>
            </a:endParaRPr>
          </a:p>
        </p:txBody>
      </p:sp>
      <p:sp>
        <p:nvSpPr>
          <p:cNvPr id="234" name="Google Shape;234;g3bb80078c6b_0_136"/>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Ảnh có chứa ảnh chụp màn hình, văn bản, phần mềm, Phần mềm đa phương tiện&#10;&#10;Nội dung do AI tạo ra có thể không chính xác." id="235" name="Google Shape;235;g3bb80078c6b_0_136"/>
          <p:cNvPicPr preferRelativeResize="0"/>
          <p:nvPr/>
        </p:nvPicPr>
        <p:blipFill>
          <a:blip r:embed="rId3">
            <a:alphaModFix/>
          </a:blip>
          <a:stretch>
            <a:fillRect/>
          </a:stretch>
        </p:blipFill>
        <p:spPr>
          <a:xfrm>
            <a:off x="-82625" y="1458700"/>
            <a:ext cx="8991599" cy="371081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3bb80078c6b_0_144"/>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4.3 Kết quả triển khai</a:t>
            </a:r>
            <a:endParaRPr>
              <a:latin typeface="Arial"/>
              <a:ea typeface="Arial"/>
              <a:cs typeface="Arial"/>
              <a:sym typeface="Arial"/>
            </a:endParaRPr>
          </a:p>
        </p:txBody>
      </p:sp>
      <p:sp>
        <p:nvSpPr>
          <p:cNvPr id="241" name="Google Shape;241;g3bb80078c6b_0_144"/>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Ảnh có chứa Phần mềm đa phương tiện, phần mềm, Phần mềm đồ họa, văn bản&#10;&#10;Nội dung do AI tạo ra có thể không chính xác." id="242" name="Google Shape;242;g3bb80078c6b_0_144"/>
          <p:cNvPicPr preferRelativeResize="0"/>
          <p:nvPr/>
        </p:nvPicPr>
        <p:blipFill>
          <a:blip r:embed="rId3">
            <a:alphaModFix/>
          </a:blip>
          <a:stretch>
            <a:fillRect/>
          </a:stretch>
        </p:blipFill>
        <p:spPr>
          <a:xfrm>
            <a:off x="-159087" y="1985475"/>
            <a:ext cx="9462214" cy="28870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3bb80078c6b_0_152"/>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4.3 Kết quả triển khai</a:t>
            </a:r>
            <a:endParaRPr>
              <a:latin typeface="Arial"/>
              <a:ea typeface="Arial"/>
              <a:cs typeface="Arial"/>
              <a:sym typeface="Arial"/>
            </a:endParaRPr>
          </a:p>
        </p:txBody>
      </p:sp>
      <p:sp>
        <p:nvSpPr>
          <p:cNvPr id="248" name="Google Shape;248;g3bb80078c6b_0_152"/>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Ảnh có chứa văn bản, ảnh chụp màn hình, phần mềm, Phần mềm đa phương tiện&#10;&#10;Nội dung do AI tạo ra có thể không chính xác." id="249" name="Google Shape;249;g3bb80078c6b_0_152"/>
          <p:cNvPicPr preferRelativeResize="0"/>
          <p:nvPr/>
        </p:nvPicPr>
        <p:blipFill>
          <a:blip r:embed="rId3">
            <a:alphaModFix/>
          </a:blip>
          <a:stretch>
            <a:fillRect/>
          </a:stretch>
        </p:blipFill>
        <p:spPr>
          <a:xfrm>
            <a:off x="968825" y="805000"/>
            <a:ext cx="7032175" cy="5767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3bb80078c6b_0_160"/>
          <p:cNvSpPr txBox="1"/>
          <p:nvPr>
            <p:ph type="title"/>
          </p:nvPr>
        </p:nvSpPr>
        <p:spPr>
          <a:xfrm>
            <a:off x="3527170" y="2633367"/>
            <a:ext cx="5397600" cy="451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800"/>
              <a:buFont typeface="Lato"/>
              <a:buNone/>
            </a:pPr>
            <a:r>
              <a:rPr lang="en-US" sz="3000">
                <a:solidFill>
                  <a:srgbClr val="FF0000"/>
                </a:solidFill>
                <a:latin typeface="Arial"/>
                <a:ea typeface="Arial"/>
                <a:cs typeface="Arial"/>
                <a:sym typeface="Arial"/>
              </a:rPr>
              <a:t>KẾT LUẬN</a:t>
            </a:r>
            <a:endParaRPr sz="3000">
              <a:solidFill>
                <a:srgbClr val="FF0000"/>
              </a:solidFill>
              <a:latin typeface="Arial"/>
              <a:ea typeface="Arial"/>
              <a:cs typeface="Arial"/>
              <a:sym typeface="Arial"/>
            </a:endParaRPr>
          </a:p>
        </p:txBody>
      </p:sp>
      <p:sp>
        <p:nvSpPr>
          <p:cNvPr id="255" name="Google Shape;255;g3bb80078c6b_0_160"/>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3bb80078c6b_0_165"/>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Kết luận</a:t>
            </a:r>
            <a:endParaRPr>
              <a:latin typeface="Arial"/>
              <a:ea typeface="Arial"/>
              <a:cs typeface="Arial"/>
              <a:sym typeface="Arial"/>
            </a:endParaRPr>
          </a:p>
        </p:txBody>
      </p:sp>
      <p:sp>
        <p:nvSpPr>
          <p:cNvPr id="261" name="Google Shape;261;g3bb80078c6b_0_165"/>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g3bb80078c6b_0_165"/>
          <p:cNvSpPr txBox="1"/>
          <p:nvPr/>
        </p:nvSpPr>
        <p:spPr>
          <a:xfrm>
            <a:off x="476300" y="1150075"/>
            <a:ext cx="83547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rPr>
              <a:t>Kết luận:</a:t>
            </a:r>
            <a:endParaRPr b="1"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US" sz="2000">
                <a:solidFill>
                  <a:schemeClr val="dk1"/>
                </a:solidFill>
              </a:rPr>
              <a:t>Xây dựng thành công hệ sinh thái Lending DApp tự vận hành, minh bạch.</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Làm chủ công nghệ Smart Contract bảo mật với OpenZeppelin.</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Hoàn thiện giao diện Dashboard đa chức năng và đa ngôn ngữ.</a:t>
            </a:r>
            <a:endParaRPr sz="2000">
              <a:solidFill>
                <a:schemeClr val="dk1"/>
              </a:solidFill>
            </a:endParaRPr>
          </a:p>
          <a:p>
            <a:pPr indent="0" lvl="0" marL="0" rtl="0" algn="l">
              <a:lnSpc>
                <a:spcPct val="115000"/>
              </a:lnSpc>
              <a:spcBef>
                <a:spcPts val="1200"/>
              </a:spcBef>
              <a:spcAft>
                <a:spcPts val="0"/>
              </a:spcAft>
              <a:buNone/>
            </a:pPr>
            <a:r>
              <a:rPr b="1" lang="en-US" sz="2000">
                <a:solidFill>
                  <a:schemeClr val="dk1"/>
                </a:solidFill>
              </a:rPr>
              <a:t>Hướng phát triển:</a:t>
            </a:r>
            <a:endParaRPr b="1"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en-US" sz="2000">
                <a:solidFill>
                  <a:schemeClr val="dk1"/>
                </a:solidFill>
              </a:rPr>
              <a:t>Oracle Integration:</a:t>
            </a:r>
            <a:r>
              <a:rPr lang="en-US" sz="2000">
                <a:solidFill>
                  <a:schemeClr val="dk1"/>
                </a:solidFill>
              </a:rPr>
              <a:t> Tích hợp Chainlink Oracle để lấy tỷ giá thị trường thực tế thay vì Mock Oracle.</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Multi-asset:</a:t>
            </a:r>
            <a:r>
              <a:rPr lang="en-US" sz="2000">
                <a:solidFill>
                  <a:schemeClr val="dk1"/>
                </a:solidFill>
              </a:rPr>
              <a:t> Hỗ trợ nhiều loại tài sản thế chấp khác nhau (WBTC, USDT, Link).</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Layer 2:</a:t>
            </a:r>
            <a:r>
              <a:rPr lang="en-US" sz="2000">
                <a:solidFill>
                  <a:schemeClr val="dk1"/>
                </a:solidFill>
              </a:rPr>
              <a:t> Triển khai trên Arbitrum hoặc Optimism để tối ưu phí gas cho người dùng.</a:t>
            </a:r>
            <a:endParaRPr sz="20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8" name="Google Shape;268;p13"/>
          <p:cNvSpPr txBox="1"/>
          <p:nvPr/>
        </p:nvSpPr>
        <p:spPr>
          <a:xfrm>
            <a:off x="4181094" y="3021991"/>
            <a:ext cx="4197975" cy="81401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4800"/>
              <a:buFont typeface="Lato"/>
              <a:buNone/>
            </a:pPr>
            <a:r>
              <a:rPr b="1" i="0" lang="en-US" sz="4800" u="none" cap="none" strike="noStrike">
                <a:solidFill>
                  <a:srgbClr val="C00000"/>
                </a:solidFill>
                <a:latin typeface="Lato"/>
                <a:ea typeface="Lato"/>
                <a:cs typeface="Lato"/>
                <a:sym typeface="Lato"/>
              </a:rPr>
              <a:t>THANK YOU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4"/>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2" name="Google Shape;92;p4"/>
          <p:cNvSpPr txBox="1"/>
          <p:nvPr>
            <p:ph idx="1" type="body"/>
          </p:nvPr>
        </p:nvSpPr>
        <p:spPr>
          <a:xfrm>
            <a:off x="235077" y="841247"/>
            <a:ext cx="8674100" cy="5303393"/>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0"/>
              </a:spcBef>
              <a:spcAft>
                <a:spcPts val="0"/>
              </a:spcAft>
              <a:buSzPts val="2800"/>
              <a:buFont typeface="Arial"/>
              <a:buAutoNum type="arabicPeriod"/>
            </a:pPr>
            <a:r>
              <a:rPr lang="en-US">
                <a:latin typeface="Arial"/>
                <a:ea typeface="Arial"/>
                <a:cs typeface="Arial"/>
                <a:sym typeface="Arial"/>
              </a:rPr>
              <a:t>Tổng quan</a:t>
            </a:r>
            <a:endParaRPr>
              <a:latin typeface="Arial"/>
              <a:ea typeface="Arial"/>
              <a:cs typeface="Arial"/>
              <a:sym typeface="Arial"/>
            </a:endParaRPr>
          </a:p>
          <a:p>
            <a:pPr indent="-406400" lvl="0" marL="457200" rtl="0" algn="l">
              <a:lnSpc>
                <a:spcPct val="90000"/>
              </a:lnSpc>
              <a:spcBef>
                <a:spcPts val="0"/>
              </a:spcBef>
              <a:spcAft>
                <a:spcPts val="0"/>
              </a:spcAft>
              <a:buSzPts val="2800"/>
              <a:buFont typeface="Arial"/>
              <a:buAutoNum type="arabicPeriod"/>
            </a:pPr>
            <a:r>
              <a:rPr lang="en-US">
                <a:latin typeface="Arial"/>
                <a:ea typeface="Arial"/>
                <a:cs typeface="Arial"/>
                <a:sym typeface="Arial"/>
              </a:rPr>
              <a:t>Cơ sở lý thuyết hệ thống và vận hành</a:t>
            </a:r>
            <a:endParaRPr>
              <a:latin typeface="Arial"/>
              <a:ea typeface="Arial"/>
              <a:cs typeface="Arial"/>
              <a:sym typeface="Arial"/>
            </a:endParaRPr>
          </a:p>
          <a:p>
            <a:pPr indent="-406400" lvl="0" marL="457200" rtl="0" algn="l">
              <a:lnSpc>
                <a:spcPct val="90000"/>
              </a:lnSpc>
              <a:spcBef>
                <a:spcPts val="0"/>
              </a:spcBef>
              <a:spcAft>
                <a:spcPts val="0"/>
              </a:spcAft>
              <a:buSzPts val="2800"/>
              <a:buFont typeface="Arial"/>
              <a:buAutoNum type="arabicPeriod"/>
            </a:pPr>
            <a:r>
              <a:rPr lang="en-US">
                <a:latin typeface="Arial"/>
                <a:ea typeface="Arial"/>
                <a:cs typeface="Arial"/>
                <a:sym typeface="Arial"/>
              </a:rPr>
              <a:t>Kiến trúc và Công nghệ</a:t>
            </a:r>
            <a:endParaRPr>
              <a:latin typeface="Arial"/>
              <a:ea typeface="Arial"/>
              <a:cs typeface="Arial"/>
              <a:sym typeface="Arial"/>
            </a:endParaRPr>
          </a:p>
          <a:p>
            <a:pPr indent="-406400" lvl="0" marL="457200" rtl="0" algn="l">
              <a:lnSpc>
                <a:spcPct val="90000"/>
              </a:lnSpc>
              <a:spcBef>
                <a:spcPts val="0"/>
              </a:spcBef>
              <a:spcAft>
                <a:spcPts val="0"/>
              </a:spcAft>
              <a:buSzPts val="2800"/>
              <a:buFont typeface="Arial"/>
              <a:buAutoNum type="arabicPeriod"/>
            </a:pPr>
            <a:r>
              <a:rPr lang="en-US">
                <a:latin typeface="Arial"/>
                <a:ea typeface="Arial"/>
                <a:cs typeface="Arial"/>
                <a:sym typeface="Arial"/>
              </a:rPr>
              <a:t>Triển khai thực tế</a:t>
            </a:r>
            <a:endParaRPr>
              <a:latin typeface="Arial"/>
              <a:ea typeface="Arial"/>
              <a:cs typeface="Arial"/>
              <a:sym typeface="Arial"/>
            </a:endParaRPr>
          </a:p>
          <a:p>
            <a:pPr indent="-406400" lvl="0" marL="457200" rtl="0" algn="l">
              <a:lnSpc>
                <a:spcPct val="90000"/>
              </a:lnSpc>
              <a:spcBef>
                <a:spcPts val="0"/>
              </a:spcBef>
              <a:spcAft>
                <a:spcPts val="0"/>
              </a:spcAft>
              <a:buSzPts val="2800"/>
              <a:buFont typeface="Arial"/>
              <a:buAutoNum type="arabicPeriod"/>
            </a:pPr>
            <a:r>
              <a:rPr lang="en-US">
                <a:latin typeface="Arial"/>
                <a:ea typeface="Arial"/>
                <a:cs typeface="Arial"/>
                <a:sym typeface="Arial"/>
              </a:rPr>
              <a:t>Kết luận</a:t>
            </a: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3bb80078c6b_0_0"/>
          <p:cNvSpPr txBox="1"/>
          <p:nvPr>
            <p:ph type="title"/>
          </p:nvPr>
        </p:nvSpPr>
        <p:spPr>
          <a:xfrm>
            <a:off x="4712650" y="2762075"/>
            <a:ext cx="4139700" cy="91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4000">
                <a:solidFill>
                  <a:srgbClr val="FF0000"/>
                </a:solidFill>
                <a:latin typeface="Arial"/>
                <a:ea typeface="Arial"/>
                <a:cs typeface="Arial"/>
                <a:sym typeface="Arial"/>
              </a:rPr>
              <a:t>TỔNG QUAN</a:t>
            </a:r>
            <a:endParaRPr sz="4000">
              <a:solidFill>
                <a:srgbClr val="FF0000"/>
              </a:solidFill>
              <a:latin typeface="Arial"/>
              <a:ea typeface="Arial"/>
              <a:cs typeface="Arial"/>
              <a:sym typeface="Arial"/>
            </a:endParaRPr>
          </a:p>
        </p:txBody>
      </p:sp>
      <p:sp>
        <p:nvSpPr>
          <p:cNvPr id="98" name="Google Shape;98;g3bb80078c6b_0_0"/>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5"/>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4" name="Google Shape;104;p5"/>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latin typeface="Arial"/>
                <a:ea typeface="Arial"/>
                <a:cs typeface="Arial"/>
                <a:sym typeface="Arial"/>
              </a:rPr>
              <a:t>1.1 Đặt vấn đề và Mục tiêu</a:t>
            </a:r>
            <a:endParaRPr>
              <a:latin typeface="Arial"/>
              <a:ea typeface="Arial"/>
              <a:cs typeface="Arial"/>
              <a:sym typeface="Arial"/>
            </a:endParaRPr>
          </a:p>
        </p:txBody>
      </p:sp>
      <p:sp>
        <p:nvSpPr>
          <p:cNvPr id="105" name="Google Shape;105;p5"/>
          <p:cNvSpPr txBox="1"/>
          <p:nvPr/>
        </p:nvSpPr>
        <p:spPr>
          <a:xfrm>
            <a:off x="356400" y="1484600"/>
            <a:ext cx="8431200" cy="44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000">
                <a:solidFill>
                  <a:schemeClr val="dk1"/>
                </a:solidFill>
              </a:rPr>
              <a:t>Đặt vấn đề:</a:t>
            </a:r>
            <a:endParaRPr b="1"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US" sz="2000">
                <a:solidFill>
                  <a:schemeClr val="dk1"/>
                </a:solidFill>
              </a:rPr>
              <a:t>Tài chính truyền thống: Phụ thuộc trung gian, quy trình KYC phức tạp, thiếu minh bạch.</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DeFi: Tự động hóa bằng mã nguồn, hoạt động 24/7, quyền kiểm soát tài sản thuộc về người dùng.</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2000">
                <a:solidFill>
                  <a:schemeClr val="dk1"/>
                </a:solidFill>
              </a:rPr>
              <a:t>Mục tiêu đồ án:</a:t>
            </a:r>
            <a:endParaRPr b="1"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US" sz="2000">
                <a:solidFill>
                  <a:schemeClr val="dk1"/>
                </a:solidFill>
              </a:rPr>
              <a:t>Xây dựng Lending Protocol an toàn với Smart Contract (Solidity).</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Phát triển giao diện Dashboard trực quan (Nuxt 3).</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Tối ưu hóa cơ chế quản trị rủi ro và lãi suất động.</a:t>
            </a:r>
            <a:endParaRPr sz="2000">
              <a:solidFill>
                <a:schemeClr val="dk1"/>
              </a:solidFill>
            </a:endParaRPr>
          </a:p>
          <a:p>
            <a:pPr indent="0" lvl="0" marL="0" rtl="0" algn="l">
              <a:spcBef>
                <a:spcPts val="1200"/>
              </a:spcBef>
              <a:spcAft>
                <a:spcPts val="0"/>
              </a:spcAft>
              <a:buNone/>
            </a:pPr>
            <a:r>
              <a:t/>
            </a:r>
            <a:endParaRPr b="1" sz="2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8"/>
          <p:cNvSpPr txBox="1"/>
          <p:nvPr>
            <p:ph type="title"/>
          </p:nvPr>
        </p:nvSpPr>
        <p:spPr>
          <a:xfrm>
            <a:off x="3527170" y="2633367"/>
            <a:ext cx="5397600" cy="451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800"/>
              <a:buFont typeface="Lato"/>
              <a:buNone/>
            </a:pPr>
            <a:r>
              <a:rPr lang="en-US" sz="3000">
                <a:solidFill>
                  <a:srgbClr val="FF0000"/>
                </a:solidFill>
                <a:latin typeface="Arial"/>
                <a:ea typeface="Arial"/>
                <a:cs typeface="Arial"/>
                <a:sym typeface="Arial"/>
              </a:rPr>
              <a:t>CƠ SỞ LÝ THUYẾT HỆ THỐNG VÀ VẬN HÀNH</a:t>
            </a:r>
            <a:endParaRPr sz="3000">
              <a:solidFill>
                <a:srgbClr val="FF0000"/>
              </a:solidFill>
              <a:latin typeface="Arial"/>
              <a:ea typeface="Arial"/>
              <a:cs typeface="Arial"/>
              <a:sym typeface="Arial"/>
            </a:endParaRPr>
          </a:p>
        </p:txBody>
      </p:sp>
      <p:sp>
        <p:nvSpPr>
          <p:cNvPr id="111" name="Google Shape;111;p8"/>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9"/>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2.1 Các thành phần cốt lỗi</a:t>
            </a:r>
            <a:endParaRPr>
              <a:latin typeface="Arial"/>
              <a:ea typeface="Arial"/>
              <a:cs typeface="Arial"/>
              <a:sym typeface="Arial"/>
            </a:endParaRPr>
          </a:p>
        </p:txBody>
      </p:sp>
      <p:sp>
        <p:nvSpPr>
          <p:cNvPr id="117" name="Google Shape;117;p9"/>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8" name="Google Shape;118;p9"/>
          <p:cNvPicPr preferRelativeResize="0"/>
          <p:nvPr/>
        </p:nvPicPr>
        <p:blipFill>
          <a:blip r:embed="rId3">
            <a:alphaModFix/>
          </a:blip>
          <a:stretch>
            <a:fillRect/>
          </a:stretch>
        </p:blipFill>
        <p:spPr>
          <a:xfrm>
            <a:off x="1214525" y="998495"/>
            <a:ext cx="6714950" cy="51054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3bb80078c6b_0_13"/>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2.2 Mô hình lãi suất động</a:t>
            </a:r>
            <a:endParaRPr>
              <a:latin typeface="Arial"/>
              <a:ea typeface="Arial"/>
              <a:cs typeface="Arial"/>
              <a:sym typeface="Arial"/>
            </a:endParaRPr>
          </a:p>
        </p:txBody>
      </p:sp>
      <p:sp>
        <p:nvSpPr>
          <p:cNvPr id="124" name="Google Shape;124;g3bb80078c6b_0_13"/>
          <p:cNvSpPr txBox="1"/>
          <p:nvPr>
            <p:ph idx="1" type="body"/>
          </p:nvPr>
        </p:nvSpPr>
        <p:spPr>
          <a:xfrm>
            <a:off x="304690" y="1375663"/>
            <a:ext cx="8208000" cy="4351200"/>
          </a:xfrm>
          <a:prstGeom prst="rect">
            <a:avLst/>
          </a:prstGeom>
          <a:noFill/>
          <a:ln>
            <a:noFill/>
          </a:ln>
        </p:spPr>
        <p:txBody>
          <a:bodyPr anchorCtr="0" anchor="t" bIns="45700" lIns="91425" spcFirstLastPara="1" rIns="91425" wrap="square" tIns="45700">
            <a:noAutofit/>
          </a:bodyPr>
          <a:lstStyle/>
          <a:p>
            <a:pPr indent="-355600" lvl="0" marL="457200" rtl="0" algn="just">
              <a:lnSpc>
                <a:spcPct val="110000"/>
              </a:lnSpc>
              <a:spcBef>
                <a:spcPts val="300"/>
              </a:spcBef>
              <a:spcAft>
                <a:spcPts val="0"/>
              </a:spcAft>
              <a:buSzPts val="2000"/>
              <a:buChar char="●"/>
            </a:pPr>
            <a:r>
              <a:rPr lang="en-US" sz="2000">
                <a:latin typeface="Arial"/>
                <a:ea typeface="Arial"/>
                <a:cs typeface="Arial"/>
                <a:sym typeface="Arial"/>
              </a:rPr>
              <a:t>Cơ chế tự động điều chỉnh lãi suất cho vay và vay dựa trên tỷ lệ sử dụng pool (utilization rate). Khi nhu cầu vay tăng, lãi suất tăng để khuyến khích người cho vay và hạn chế người vay</a:t>
            </a:r>
            <a:endParaRPr b="1"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b="1" lang="en-US" sz="2000">
                <a:latin typeface="Arial"/>
                <a:ea typeface="Arial"/>
                <a:cs typeface="Arial"/>
                <a:sym typeface="Arial"/>
              </a:rPr>
              <a:t>Utilization Rate (U):</a:t>
            </a:r>
            <a:r>
              <a:rPr lang="en-US" sz="2000">
                <a:latin typeface="Arial"/>
                <a:ea typeface="Arial"/>
                <a:cs typeface="Arial"/>
                <a:sym typeface="Arial"/>
              </a:rPr>
              <a:t> Tỷ lệ sử dụng vốn trong pool.</a:t>
            </a:r>
            <a:endParaRPr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b="1" lang="en-US" sz="2000">
                <a:latin typeface="Arial"/>
                <a:ea typeface="Arial"/>
                <a:cs typeface="Arial"/>
                <a:sym typeface="Arial"/>
              </a:rPr>
              <a:t>Mô hình tuyến tính:</a:t>
            </a:r>
            <a:r>
              <a:rPr lang="en-US" sz="2000">
                <a:latin typeface="Arial"/>
                <a:ea typeface="Arial"/>
                <a:cs typeface="Arial"/>
                <a:sym typeface="Arial"/>
              </a:rPr>
              <a:t> Borrow Rate = Base + (Multiplier x U)</a:t>
            </a:r>
            <a:endParaRPr b="1" sz="2000">
              <a:latin typeface="Arial"/>
              <a:ea typeface="Arial"/>
              <a:cs typeface="Arial"/>
              <a:sym typeface="Arial"/>
            </a:endParaRPr>
          </a:p>
        </p:txBody>
      </p:sp>
      <p:sp>
        <p:nvSpPr>
          <p:cNvPr id="125" name="Google Shape;125;g3bb80078c6b_0_13"/>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6" name="Google Shape;126;g3bb80078c6b_0_13"/>
          <p:cNvPicPr preferRelativeResize="0"/>
          <p:nvPr/>
        </p:nvPicPr>
        <p:blipFill>
          <a:blip r:embed="rId3">
            <a:alphaModFix/>
          </a:blip>
          <a:stretch>
            <a:fillRect/>
          </a:stretch>
        </p:blipFill>
        <p:spPr>
          <a:xfrm>
            <a:off x="148050" y="3470874"/>
            <a:ext cx="8364650" cy="1733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3bb80078c6b_0_26"/>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2.3 Cơ chế tính lãi</a:t>
            </a:r>
            <a:endParaRPr>
              <a:latin typeface="Arial"/>
              <a:ea typeface="Arial"/>
              <a:cs typeface="Arial"/>
              <a:sym typeface="Arial"/>
            </a:endParaRPr>
          </a:p>
        </p:txBody>
      </p:sp>
      <p:sp>
        <p:nvSpPr>
          <p:cNvPr id="132" name="Google Shape;132;g3bb80078c6b_0_26"/>
          <p:cNvSpPr txBox="1"/>
          <p:nvPr>
            <p:ph idx="1" type="body"/>
          </p:nvPr>
        </p:nvSpPr>
        <p:spPr>
          <a:xfrm>
            <a:off x="304690" y="1375663"/>
            <a:ext cx="8208000" cy="4351200"/>
          </a:xfrm>
          <a:prstGeom prst="rect">
            <a:avLst/>
          </a:prstGeom>
          <a:noFill/>
          <a:ln>
            <a:noFill/>
          </a:ln>
        </p:spPr>
        <p:txBody>
          <a:bodyPr anchorCtr="0" anchor="t" bIns="45700" lIns="91425" spcFirstLastPara="1" rIns="91425" wrap="square" tIns="45700">
            <a:noAutofit/>
          </a:bodyPr>
          <a:lstStyle/>
          <a:p>
            <a:pPr indent="-355600" lvl="0" marL="457200" rtl="0" algn="just">
              <a:lnSpc>
                <a:spcPct val="110000"/>
              </a:lnSpc>
              <a:spcBef>
                <a:spcPts val="300"/>
              </a:spcBef>
              <a:spcAft>
                <a:spcPts val="0"/>
              </a:spcAft>
              <a:buSzPts val="2000"/>
              <a:buChar char="●"/>
            </a:pPr>
            <a:r>
              <a:rPr lang="en-US" sz="2000">
                <a:latin typeface="Times New Roman"/>
                <a:ea typeface="Times New Roman"/>
                <a:cs typeface="Times New Roman"/>
                <a:sym typeface="Times New Roman"/>
              </a:rPr>
              <a:t>Lãi được tính theo thời gian thực (per-second accrual) và được cộng dồn mỗi khi có giao dịch:</a:t>
            </a:r>
            <a:endParaRPr sz="2000">
              <a:latin typeface="Times New Roman"/>
              <a:ea typeface="Times New Roman"/>
              <a:cs typeface="Times New Roman"/>
              <a:sym typeface="Times New Roman"/>
            </a:endParaRPr>
          </a:p>
          <a:p>
            <a:pPr indent="0" lvl="0" marL="457200" rtl="0" algn="just">
              <a:lnSpc>
                <a:spcPct val="110000"/>
              </a:lnSpc>
              <a:spcBef>
                <a:spcPts val="300"/>
              </a:spcBef>
              <a:spcAft>
                <a:spcPts val="0"/>
              </a:spcAft>
              <a:buNone/>
            </a:pPr>
            <a:r>
              <a:rPr lang="en-US" sz="2000">
                <a:latin typeface="Times New Roman"/>
                <a:ea typeface="Times New Roman"/>
                <a:cs typeface="Times New Roman"/>
                <a:sym typeface="Times New Roman"/>
              </a:rPr>
              <a:t>interestFactor = ratePerSecond × timeDelta</a:t>
            </a:r>
            <a:endParaRPr sz="2000">
              <a:latin typeface="Times New Roman"/>
              <a:ea typeface="Times New Roman"/>
              <a:cs typeface="Times New Roman"/>
              <a:sym typeface="Times New Roman"/>
            </a:endParaRPr>
          </a:p>
          <a:p>
            <a:pPr indent="0" lvl="0" marL="457200" rtl="0" algn="just">
              <a:lnSpc>
                <a:spcPct val="110000"/>
              </a:lnSpc>
              <a:spcBef>
                <a:spcPts val="300"/>
              </a:spcBef>
              <a:spcAft>
                <a:spcPts val="0"/>
              </a:spcAft>
              <a:buNone/>
            </a:pPr>
            <a:r>
              <a:rPr lang="en-US" sz="2000">
                <a:latin typeface="Times New Roman"/>
                <a:ea typeface="Times New Roman"/>
                <a:cs typeface="Times New Roman"/>
                <a:sym typeface="Times New Roman"/>
              </a:rPr>
              <a:t>newBalance = oldBalance × (1 + interestFactor)</a:t>
            </a:r>
            <a:endParaRPr sz="2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2000">
              <a:latin typeface="Arial"/>
              <a:ea typeface="Arial"/>
              <a:cs typeface="Arial"/>
              <a:sym typeface="Arial"/>
            </a:endParaRPr>
          </a:p>
        </p:txBody>
      </p:sp>
      <p:sp>
        <p:nvSpPr>
          <p:cNvPr id="133" name="Google Shape;133;g3bb80078c6b_0_26"/>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2021-05-28T04:32:29Z</dcterms:created>
  <dc:creator>Phong TT &amp; QTTH</dc:creator>
</cp:coreProperties>
</file>